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811" r:id="rId5"/>
    <p:sldMasterId id="2147483835" r:id="rId6"/>
  </p:sldMasterIdLst>
  <p:notesMasterIdLst>
    <p:notesMasterId r:id="rId35"/>
  </p:notesMasterIdLst>
  <p:handoutMasterIdLst>
    <p:handoutMasterId r:id="rId36"/>
  </p:handoutMasterIdLst>
  <p:sldIdLst>
    <p:sldId id="2639" r:id="rId7"/>
    <p:sldId id="2727" r:id="rId8"/>
    <p:sldId id="2664" r:id="rId9"/>
    <p:sldId id="2663" r:id="rId10"/>
    <p:sldId id="2678" r:id="rId11"/>
    <p:sldId id="2662" r:id="rId12"/>
    <p:sldId id="2698" r:id="rId13"/>
    <p:sldId id="2709" r:id="rId14"/>
    <p:sldId id="2578" r:id="rId15"/>
    <p:sldId id="2665" r:id="rId16"/>
    <p:sldId id="2708" r:id="rId17"/>
    <p:sldId id="2689" r:id="rId18"/>
    <p:sldId id="2696" r:id="rId19"/>
    <p:sldId id="2710" r:id="rId20"/>
    <p:sldId id="2697" r:id="rId21"/>
    <p:sldId id="2707" r:id="rId22"/>
    <p:sldId id="2692" r:id="rId23"/>
    <p:sldId id="2711" r:id="rId24"/>
    <p:sldId id="2717" r:id="rId25"/>
    <p:sldId id="2729" r:id="rId26"/>
    <p:sldId id="2730" r:id="rId27"/>
    <p:sldId id="2731" r:id="rId28"/>
    <p:sldId id="2716" r:id="rId29"/>
    <p:sldId id="2732" r:id="rId30"/>
    <p:sldId id="2734" r:id="rId31"/>
    <p:sldId id="2733" r:id="rId32"/>
    <p:sldId id="2693" r:id="rId33"/>
    <p:sldId id="2622" r:id="rId34"/>
  </p:sldIdLst>
  <p:sldSz cx="9144000" cy="6858000" type="screen4x3"/>
  <p:notesSz cx="6858000" cy="9199563"/>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1600" b="1"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1600" b="1"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1600" b="1"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1600" b="1" kern="1200">
        <a:solidFill>
          <a:schemeClr val="tx2"/>
        </a:solidFill>
        <a:latin typeface="Times New Roman" pitchFamily="18" charset="0"/>
        <a:ea typeface="+mn-ea"/>
        <a:cs typeface="+mn-cs"/>
      </a:defRPr>
    </a:lvl5pPr>
    <a:lvl6pPr marL="2286000" algn="l" defTabSz="914400" rtl="0" eaLnBrk="1" latinLnBrk="0" hangingPunct="1">
      <a:defRPr sz="1600" b="1" kern="1200">
        <a:solidFill>
          <a:schemeClr val="tx2"/>
        </a:solidFill>
        <a:latin typeface="Times New Roman" pitchFamily="18" charset="0"/>
        <a:ea typeface="+mn-ea"/>
        <a:cs typeface="+mn-cs"/>
      </a:defRPr>
    </a:lvl6pPr>
    <a:lvl7pPr marL="2743200" algn="l" defTabSz="914400" rtl="0" eaLnBrk="1" latinLnBrk="0" hangingPunct="1">
      <a:defRPr sz="1600" b="1" kern="1200">
        <a:solidFill>
          <a:schemeClr val="tx2"/>
        </a:solidFill>
        <a:latin typeface="Times New Roman" pitchFamily="18" charset="0"/>
        <a:ea typeface="+mn-ea"/>
        <a:cs typeface="+mn-cs"/>
      </a:defRPr>
    </a:lvl7pPr>
    <a:lvl8pPr marL="3200400" algn="l" defTabSz="914400" rtl="0" eaLnBrk="1" latinLnBrk="0" hangingPunct="1">
      <a:defRPr sz="1600" b="1" kern="1200">
        <a:solidFill>
          <a:schemeClr val="tx2"/>
        </a:solidFill>
        <a:latin typeface="Times New Roman" pitchFamily="18" charset="0"/>
        <a:ea typeface="+mn-ea"/>
        <a:cs typeface="+mn-cs"/>
      </a:defRPr>
    </a:lvl8pPr>
    <a:lvl9pPr marL="3657600" algn="l" defTabSz="914400" rtl="0" eaLnBrk="1" latinLnBrk="0" hangingPunct="1">
      <a:defRPr sz="16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FFFF"/>
    <a:srgbClr val="66FFCC"/>
    <a:srgbClr val="618FFD"/>
    <a:srgbClr val="438E00"/>
    <a:srgbClr val="04EBFA"/>
    <a:srgbClr val="DADADA"/>
    <a:srgbClr val="C0C0C0"/>
    <a:srgbClr val="003300"/>
    <a:srgbClr val="000099"/>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9418" autoAdjust="0"/>
  </p:normalViewPr>
  <p:slideViewPr>
    <p:cSldViewPr>
      <p:cViewPr varScale="1">
        <p:scale>
          <a:sx n="68" d="100"/>
          <a:sy n="68" d="100"/>
        </p:scale>
        <p:origin x="-686" y="-62"/>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06" y="-108"/>
      </p:cViewPr>
      <p:guideLst>
        <p:guide orient="horz" pos="2898"/>
        <p:guide pos="216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tevenr\Desktop\Book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686354641911409"/>
          <c:y val="2.9197947889650126E-2"/>
          <c:w val="0.87542226684751701"/>
          <c:h val="0.80411296024664247"/>
        </c:manualLayout>
      </c:layout>
      <c:barChart>
        <c:barDir val="col"/>
        <c:grouping val="stacked"/>
        <c:ser>
          <c:idx val="0"/>
          <c:order val="0"/>
          <c:tx>
            <c:v>Scheduled</c:v>
          </c:tx>
          <c:spPr>
            <a:solidFill>
              <a:srgbClr val="00A249"/>
            </a:solidFill>
          </c:spPr>
          <c:cat>
            <c:numRef>
              <c:f>FY!$G$2:$G$12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FY!$H$2:$H$12</c:f>
              <c:numCache>
                <c:formatCode>General</c:formatCode>
                <c:ptCount val="11"/>
                <c:pt idx="0">
                  <c:v>54026.48</c:v>
                </c:pt>
                <c:pt idx="1">
                  <c:v>67488.97</c:v>
                </c:pt>
                <c:pt idx="2">
                  <c:v>64887.82</c:v>
                </c:pt>
                <c:pt idx="3">
                  <c:v>57426.07</c:v>
                </c:pt>
                <c:pt idx="4">
                  <c:v>69014.880000000005</c:v>
                </c:pt>
                <c:pt idx="5">
                  <c:v>71570.45</c:v>
                </c:pt>
                <c:pt idx="6">
                  <c:v>76308.88</c:v>
                </c:pt>
                <c:pt idx="7">
                  <c:v>97146.32</c:v>
                </c:pt>
                <c:pt idx="8">
                  <c:v>85875.95</c:v>
                </c:pt>
                <c:pt idx="9">
                  <c:v>84462.83</c:v>
                </c:pt>
                <c:pt idx="10">
                  <c:v>82290.02</c:v>
                </c:pt>
              </c:numCache>
            </c:numRef>
          </c:val>
        </c:ser>
        <c:ser>
          <c:idx val="1"/>
          <c:order val="1"/>
          <c:tx>
            <c:v>Unscheduled</c:v>
          </c:tx>
          <c:spPr>
            <a:solidFill>
              <a:srgbClr val="FF0000"/>
            </a:solidFill>
          </c:spPr>
          <c:cat>
            <c:numRef>
              <c:f>FY!$G$2:$G$12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FY!$I$2:$I$12</c:f>
              <c:numCache>
                <c:formatCode>#,##0.00</c:formatCode>
                <c:ptCount val="11"/>
                <c:pt idx="0">
                  <c:v>18833.57</c:v>
                </c:pt>
                <c:pt idx="1">
                  <c:v>23770.85</c:v>
                </c:pt>
                <c:pt idx="2">
                  <c:v>25649.45</c:v>
                </c:pt>
                <c:pt idx="3">
                  <c:v>32541.019999999869</c:v>
                </c:pt>
                <c:pt idx="4">
                  <c:v>26118.75</c:v>
                </c:pt>
                <c:pt idx="5">
                  <c:v>17088.14</c:v>
                </c:pt>
                <c:pt idx="6">
                  <c:v>51036.219999999994</c:v>
                </c:pt>
                <c:pt idx="7">
                  <c:v>33432.960000000006</c:v>
                </c:pt>
                <c:pt idx="8">
                  <c:v>53852.47</c:v>
                </c:pt>
                <c:pt idx="9">
                  <c:v>48025.350000000013</c:v>
                </c:pt>
                <c:pt idx="10">
                  <c:v>54071.159999999996</c:v>
                </c:pt>
              </c:numCache>
            </c:numRef>
          </c:val>
        </c:ser>
        <c:ser>
          <c:idx val="2"/>
          <c:order val="2"/>
          <c:tx>
            <c:v>Unscheduled Mechanical Breakdown</c:v>
          </c:tx>
          <c:spPr>
            <a:solidFill>
              <a:schemeClr val="tx2"/>
            </a:solidFill>
          </c:spPr>
          <c:cat>
            <c:numRef>
              <c:f>FY!$G$2:$G$12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FY!$J$2:$J$12</c:f>
              <c:numCache>
                <c:formatCode>General</c:formatCode>
                <c:ptCount val="11"/>
                <c:pt idx="0">
                  <c:v>12366.88</c:v>
                </c:pt>
                <c:pt idx="1">
                  <c:v>11944.15</c:v>
                </c:pt>
                <c:pt idx="2">
                  <c:v>11254.73000000001</c:v>
                </c:pt>
                <c:pt idx="3">
                  <c:v>14470.41</c:v>
                </c:pt>
                <c:pt idx="4">
                  <c:v>13325.58</c:v>
                </c:pt>
                <c:pt idx="5">
                  <c:v>27154.36</c:v>
                </c:pt>
                <c:pt idx="6">
                  <c:v>22028.129999999896</c:v>
                </c:pt>
                <c:pt idx="7">
                  <c:v>27181.659999999869</c:v>
                </c:pt>
                <c:pt idx="8">
                  <c:v>42938.05</c:v>
                </c:pt>
                <c:pt idx="9">
                  <c:v>27617.93</c:v>
                </c:pt>
                <c:pt idx="10">
                  <c:v>27374.57</c:v>
                </c:pt>
              </c:numCache>
            </c:numRef>
          </c:val>
        </c:ser>
        <c:gapWidth val="75"/>
        <c:overlap val="100"/>
        <c:axId val="62073088"/>
        <c:axId val="62078976"/>
      </c:barChart>
      <c:catAx>
        <c:axId val="62073088"/>
        <c:scaling>
          <c:orientation val="minMax"/>
        </c:scaling>
        <c:axPos val="b"/>
        <c:numFmt formatCode="General" sourceLinked="1"/>
        <c:majorTickMark val="none"/>
        <c:tickLblPos val="nextTo"/>
        <c:txPr>
          <a:bodyPr/>
          <a:lstStyle/>
          <a:p>
            <a:pPr>
              <a:defRPr b="1"/>
            </a:pPr>
            <a:endParaRPr lang="en-US"/>
          </a:p>
        </c:txPr>
        <c:crossAx val="62078976"/>
        <c:crosses val="autoZero"/>
        <c:auto val="1"/>
        <c:lblAlgn val="ctr"/>
        <c:lblOffset val="100"/>
      </c:catAx>
      <c:valAx>
        <c:axId val="62078976"/>
        <c:scaling>
          <c:orientation val="minMax"/>
        </c:scaling>
        <c:axPos val="l"/>
        <c:majorGridlines/>
        <c:minorGridlines>
          <c:spPr>
            <a:ln>
              <a:solidFill>
                <a:schemeClr val="bg1"/>
              </a:solidFill>
            </a:ln>
          </c:spPr>
        </c:minorGridlines>
        <c:title>
          <c:tx>
            <c:rich>
              <a:bodyPr/>
              <a:lstStyle/>
              <a:p>
                <a:pPr>
                  <a:defRPr sz="1200" b="0" baseline="0"/>
                </a:pPr>
                <a:r>
                  <a:rPr lang="en-US" sz="1200" b="0" baseline="0"/>
                  <a:t>Hours</a:t>
                </a:r>
              </a:p>
            </c:rich>
          </c:tx>
          <c:layout>
            <c:manualLayout>
              <c:xMode val="edge"/>
              <c:yMode val="edge"/>
              <c:x val="0"/>
              <c:y val="0.37722918151167417"/>
            </c:manualLayout>
          </c:layout>
        </c:title>
        <c:numFmt formatCode="General" sourceLinked="1"/>
        <c:tickLblPos val="nextTo"/>
        <c:txPr>
          <a:bodyPr/>
          <a:lstStyle/>
          <a:p>
            <a:pPr>
              <a:defRPr b="1"/>
            </a:pPr>
            <a:endParaRPr lang="en-US"/>
          </a:p>
        </c:txPr>
        <c:crossAx val="62073088"/>
        <c:crosses val="autoZero"/>
        <c:crossBetween val="between"/>
      </c:valAx>
    </c:plotArea>
    <c:legend>
      <c:legendPos val="r"/>
      <c:layout>
        <c:manualLayout>
          <c:xMode val="edge"/>
          <c:yMode val="edge"/>
          <c:x val="0.22164359495385597"/>
          <c:y val="0.92513336706415772"/>
          <c:w val="0.56516293261507733"/>
          <c:h val="7.166006616036899E-2"/>
        </c:manualLayout>
      </c:layout>
      <c:txPr>
        <a:bodyPr/>
        <a:lstStyle/>
        <a:p>
          <a:pPr>
            <a:defRPr b="1"/>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71515-7A3D-9C4B-9FCF-798C6FDD007C}" type="doc">
      <dgm:prSet loTypeId="urn:microsoft.com/office/officeart/2005/8/layout/cycle4" loCatId="relationship" qsTypeId="urn:microsoft.com/office/officeart/2005/8/quickstyle/3D1" qsCatId="3D" csTypeId="urn:microsoft.com/office/officeart/2005/8/colors/colorful4" csCatId="colorful" phldr="1"/>
      <dgm:spPr/>
      <dgm:t>
        <a:bodyPr/>
        <a:lstStyle/>
        <a:p>
          <a:endParaRPr lang="en-US"/>
        </a:p>
      </dgm:t>
    </dgm:pt>
    <dgm:pt modelId="{6A2EC059-9939-F642-B086-4FF210C2DDC3}">
      <dgm:prSet phldrT="[Text]"/>
      <dgm:spPr/>
      <dgm:t>
        <a:bodyPr/>
        <a:lstStyle/>
        <a:p>
          <a:r>
            <a:rPr lang="en-US" dirty="0" smtClean="0"/>
            <a:t>OCA</a:t>
          </a:r>
          <a:endParaRPr lang="en-US" dirty="0"/>
        </a:p>
      </dgm:t>
    </dgm:pt>
    <dgm:pt modelId="{D0F92A35-8C9D-EF45-97FF-5C579F86F5C4}" type="parTrans" cxnId="{F6165531-76A0-F34C-B8F3-456F03958181}">
      <dgm:prSet/>
      <dgm:spPr/>
      <dgm:t>
        <a:bodyPr/>
        <a:lstStyle/>
        <a:p>
          <a:endParaRPr lang="en-US"/>
        </a:p>
      </dgm:t>
    </dgm:pt>
    <dgm:pt modelId="{AF16EC2B-FEC9-7C4D-A395-C4BA9FB9BB23}" type="sibTrans" cxnId="{F6165531-76A0-F34C-B8F3-456F03958181}">
      <dgm:prSet/>
      <dgm:spPr/>
      <dgm:t>
        <a:bodyPr/>
        <a:lstStyle/>
        <a:p>
          <a:endParaRPr lang="en-US"/>
        </a:p>
      </dgm:t>
    </dgm:pt>
    <dgm:pt modelId="{19BF9BC1-40A4-1548-A1F9-4B5693E4FAAC}">
      <dgm:prSet phldrT="[Text]" custT="1"/>
      <dgm:spPr>
        <a:effectLst>
          <a:outerShdw blurRad="381000" dist="149987" dir="8100000" rotWithShape="0">
            <a:srgbClr val="000000">
              <a:alpha val="35000"/>
            </a:srgbClr>
          </a:outerShdw>
        </a:effectLst>
      </dgm:spPr>
      <dgm:t>
        <a:bodyPr/>
        <a:lstStyle/>
        <a:p>
          <a:r>
            <a:rPr lang="en-US" sz="1600" dirty="0" smtClean="0"/>
            <a:t>Condition Assessments developed by IMTS BPR group implemented by MSC Teams</a:t>
          </a:r>
          <a:endParaRPr lang="en-US" sz="1600" dirty="0"/>
        </a:p>
      </dgm:t>
    </dgm:pt>
    <dgm:pt modelId="{B1EDCFA1-E4BD-8541-A830-21049342FF70}" type="parTrans" cxnId="{668157DD-6A5C-0648-B24E-F9F3A0244B4A}">
      <dgm:prSet/>
      <dgm:spPr/>
      <dgm:t>
        <a:bodyPr/>
        <a:lstStyle/>
        <a:p>
          <a:endParaRPr lang="en-US"/>
        </a:p>
      </dgm:t>
    </dgm:pt>
    <dgm:pt modelId="{82E259CF-D170-5B4D-AD32-5EC4962529D5}" type="sibTrans" cxnId="{668157DD-6A5C-0648-B24E-F9F3A0244B4A}">
      <dgm:prSet/>
      <dgm:spPr/>
      <dgm:t>
        <a:bodyPr/>
        <a:lstStyle/>
        <a:p>
          <a:endParaRPr lang="en-US"/>
        </a:p>
      </dgm:t>
    </dgm:pt>
    <dgm:pt modelId="{9C6FF8B9-88FC-B84A-9C19-2A45BBB44141}">
      <dgm:prSet phldrT="[Text]"/>
      <dgm:spPr>
        <a:gradFill flip="none" rotWithShape="0">
          <a:gsLst>
            <a:gs pos="0">
              <a:schemeClr val="accent4">
                <a:hueOff val="-1488257"/>
                <a:satOff val="8966"/>
                <a:lumOff val="719"/>
                <a:tint val="100000"/>
                <a:shade val="100000"/>
                <a:satMod val="130000"/>
              </a:schemeClr>
            </a:gs>
            <a:gs pos="100000">
              <a:schemeClr val="accent4">
                <a:hueOff val="-1488257"/>
                <a:satOff val="8966"/>
                <a:lumOff val="719"/>
                <a:tint val="50000"/>
                <a:shade val="100000"/>
                <a:satMod val="350000"/>
              </a:schemeClr>
            </a:gs>
          </a:gsLst>
          <a:lin ang="16200000" scaled="0"/>
          <a:tileRect/>
        </a:gradFill>
      </dgm:spPr>
      <dgm:t>
        <a:bodyPr/>
        <a:lstStyle/>
        <a:p>
          <a:r>
            <a:rPr lang="en-US" dirty="0" err="1" smtClean="0"/>
            <a:t>P(f</a:t>
          </a:r>
          <a:r>
            <a:rPr lang="en-US" dirty="0" smtClean="0"/>
            <a:t>)</a:t>
          </a:r>
          <a:endParaRPr lang="en-US" dirty="0"/>
        </a:p>
      </dgm:t>
    </dgm:pt>
    <dgm:pt modelId="{BA30174C-41B5-094C-851F-281BB9A41A0D}" type="parTrans" cxnId="{DF463C03-DF58-6840-A626-82F5FF680A50}">
      <dgm:prSet/>
      <dgm:spPr/>
      <dgm:t>
        <a:bodyPr/>
        <a:lstStyle/>
        <a:p>
          <a:endParaRPr lang="en-US"/>
        </a:p>
      </dgm:t>
    </dgm:pt>
    <dgm:pt modelId="{948E575C-B3FF-9642-B42D-03E8888FFD54}" type="sibTrans" cxnId="{DF463C03-DF58-6840-A626-82F5FF680A50}">
      <dgm:prSet/>
      <dgm:spPr/>
      <dgm:t>
        <a:bodyPr/>
        <a:lstStyle/>
        <a:p>
          <a:endParaRPr lang="en-US"/>
        </a:p>
      </dgm:t>
    </dgm:pt>
    <dgm:pt modelId="{D640AB64-301C-B144-AB54-4475F2376ABB}">
      <dgm:prSet phldrT="[Text]"/>
      <dgm:spPr>
        <a:effectLst>
          <a:outerShdw blurRad="469900" dist="124587" dir="8100000" rotWithShape="0">
            <a:srgbClr val="000000">
              <a:alpha val="35000"/>
            </a:srgbClr>
          </a:outerShdw>
        </a:effectLst>
      </dgm:spPr>
      <dgm:t>
        <a:bodyPr/>
        <a:lstStyle/>
        <a:p>
          <a:r>
            <a:rPr lang="en-US" dirty="0" smtClean="0"/>
            <a:t> Probability of Failure from MSC </a:t>
          </a:r>
          <a:r>
            <a:rPr lang="en-US" dirty="0" err="1" smtClean="0"/>
            <a:t>SME’s</a:t>
          </a:r>
          <a:r>
            <a:rPr lang="en-US" dirty="0" smtClean="0"/>
            <a:t> led by Risk Management Center</a:t>
          </a:r>
          <a:endParaRPr lang="en-US" dirty="0"/>
        </a:p>
      </dgm:t>
    </dgm:pt>
    <dgm:pt modelId="{8D8F7815-6B79-EF46-9017-F45431FE9943}" type="parTrans" cxnId="{D4CC7360-C819-6748-8B6D-2661067D846B}">
      <dgm:prSet/>
      <dgm:spPr/>
      <dgm:t>
        <a:bodyPr/>
        <a:lstStyle/>
        <a:p>
          <a:endParaRPr lang="en-US"/>
        </a:p>
      </dgm:t>
    </dgm:pt>
    <dgm:pt modelId="{1C059622-90BC-A442-A2A2-C5C529C0519C}" type="sibTrans" cxnId="{D4CC7360-C819-6748-8B6D-2661067D846B}">
      <dgm:prSet/>
      <dgm:spPr/>
      <dgm:t>
        <a:bodyPr/>
        <a:lstStyle/>
        <a:p>
          <a:endParaRPr lang="en-US"/>
        </a:p>
      </dgm:t>
    </dgm:pt>
    <dgm:pt modelId="{DE125DE2-EBBE-8744-91F9-C3EAEC3B8B81}">
      <dgm:prSet phldrT="[Text]"/>
      <dgm:spPr/>
      <dgm:t>
        <a:bodyPr/>
        <a:lstStyle/>
        <a:p>
          <a:r>
            <a:rPr lang="en-US" dirty="0" smtClean="0"/>
            <a:t>MIF SIF</a:t>
          </a:r>
          <a:endParaRPr lang="en-US" dirty="0"/>
        </a:p>
      </dgm:t>
    </dgm:pt>
    <dgm:pt modelId="{910555F3-ED94-C646-9E35-BE2837054BE4}" type="parTrans" cxnId="{02102FB9-2A17-B045-A730-6B0BFED01766}">
      <dgm:prSet/>
      <dgm:spPr/>
      <dgm:t>
        <a:bodyPr/>
        <a:lstStyle/>
        <a:p>
          <a:endParaRPr lang="en-US"/>
        </a:p>
      </dgm:t>
    </dgm:pt>
    <dgm:pt modelId="{4C139052-BF5C-ED46-A895-01DFA6A0ECB1}" type="sibTrans" cxnId="{02102FB9-2A17-B045-A730-6B0BFED01766}">
      <dgm:prSet/>
      <dgm:spPr/>
      <dgm:t>
        <a:bodyPr/>
        <a:lstStyle/>
        <a:p>
          <a:endParaRPr lang="en-US"/>
        </a:p>
      </dgm:t>
    </dgm:pt>
    <dgm:pt modelId="{EEBB8D51-70F0-1749-98AF-6E432B514FF1}">
      <dgm:prSet phldrT="[Text]"/>
      <dgm:spPr>
        <a:effectLst>
          <a:outerShdw blurRad="431800" dist="111887" dir="8100000" rotWithShape="0">
            <a:srgbClr val="000000">
              <a:alpha val="35000"/>
            </a:srgbClr>
          </a:outerShdw>
        </a:effectLst>
      </dgm:spPr>
      <dgm:t>
        <a:bodyPr/>
        <a:lstStyle/>
        <a:p>
          <a:r>
            <a:rPr lang="en-US" dirty="0" smtClean="0"/>
            <a:t>Mission and Safety Importance Factors (MIF and SIF) from MSC Teams</a:t>
          </a:r>
          <a:endParaRPr lang="en-US" dirty="0"/>
        </a:p>
      </dgm:t>
    </dgm:pt>
    <dgm:pt modelId="{65679B46-5265-3145-9BB6-A7A0A5A1C1F7}" type="parTrans" cxnId="{6FE071FB-C62C-434E-96E6-49EA4EDF5DBA}">
      <dgm:prSet/>
      <dgm:spPr/>
      <dgm:t>
        <a:bodyPr/>
        <a:lstStyle/>
        <a:p>
          <a:endParaRPr lang="en-US"/>
        </a:p>
      </dgm:t>
    </dgm:pt>
    <dgm:pt modelId="{6CCBF2D9-2B24-B545-945E-D75514E8069B}" type="sibTrans" cxnId="{6FE071FB-C62C-434E-96E6-49EA4EDF5DBA}">
      <dgm:prSet/>
      <dgm:spPr/>
      <dgm:t>
        <a:bodyPr/>
        <a:lstStyle/>
        <a:p>
          <a:endParaRPr lang="en-US"/>
        </a:p>
      </dgm:t>
    </dgm:pt>
    <dgm:pt modelId="{C12593E2-87A5-7F4C-B222-8FD7279DE49C}">
      <dgm:prSet phldrT="[Text]"/>
      <dgm:spPr>
        <a:effectLst/>
      </dgm:spPr>
      <dgm:t>
        <a:bodyPr/>
        <a:lstStyle/>
        <a:p>
          <a:r>
            <a:rPr lang="en-US" dirty="0" smtClean="0"/>
            <a:t>$</a:t>
          </a:r>
          <a:endParaRPr lang="en-US" dirty="0"/>
        </a:p>
      </dgm:t>
    </dgm:pt>
    <dgm:pt modelId="{9577A817-6905-6749-ABA3-4FA7AFDC0E1E}" type="parTrans" cxnId="{3D2D2EA6-5CF2-224E-8F6D-86EE88E471FB}">
      <dgm:prSet/>
      <dgm:spPr/>
      <dgm:t>
        <a:bodyPr/>
        <a:lstStyle/>
        <a:p>
          <a:endParaRPr lang="en-US"/>
        </a:p>
      </dgm:t>
    </dgm:pt>
    <dgm:pt modelId="{CFA202A5-3DB1-EB49-809A-7B5B8FCF0D1E}" type="sibTrans" cxnId="{3D2D2EA6-5CF2-224E-8F6D-86EE88E471FB}">
      <dgm:prSet/>
      <dgm:spPr/>
      <dgm:t>
        <a:bodyPr/>
        <a:lstStyle/>
        <a:p>
          <a:endParaRPr lang="en-US"/>
        </a:p>
      </dgm:t>
    </dgm:pt>
    <dgm:pt modelId="{0341D43F-BE8B-CD4C-8AB8-3CA0883D1EA1}">
      <dgm:prSet phldrT="[Text]" custT="1"/>
      <dgm:spPr>
        <a:effectLst>
          <a:outerShdw blurRad="406400" dist="111887" dir="8220000" rotWithShape="0">
            <a:srgbClr val="000000">
              <a:alpha val="35000"/>
            </a:srgbClr>
          </a:outerShdw>
        </a:effectLst>
      </dgm:spPr>
      <dgm:t>
        <a:bodyPr/>
        <a:lstStyle/>
        <a:p>
          <a:r>
            <a:rPr lang="en-US" sz="1600" dirty="0" smtClean="0"/>
            <a:t>Economic Consequences from </a:t>
          </a:r>
          <a:r>
            <a:rPr lang="en-US" sz="1600" dirty="0" err="1" smtClean="0"/>
            <a:t>Nav</a:t>
          </a:r>
          <a:r>
            <a:rPr lang="en-US" sz="1600" dirty="0" smtClean="0"/>
            <a:t> PCX</a:t>
          </a:r>
          <a:endParaRPr lang="en-US" sz="1600" dirty="0"/>
        </a:p>
      </dgm:t>
    </dgm:pt>
    <dgm:pt modelId="{86EA7CBF-BBF7-5742-AC6F-4C1A4BE903EE}" type="parTrans" cxnId="{FD318AB1-DA98-024B-811A-ACDB84F19336}">
      <dgm:prSet/>
      <dgm:spPr/>
      <dgm:t>
        <a:bodyPr/>
        <a:lstStyle/>
        <a:p>
          <a:endParaRPr lang="en-US"/>
        </a:p>
      </dgm:t>
    </dgm:pt>
    <dgm:pt modelId="{E7617C84-D875-9E47-B55E-C4AD493BE105}" type="sibTrans" cxnId="{FD318AB1-DA98-024B-811A-ACDB84F19336}">
      <dgm:prSet/>
      <dgm:spPr/>
      <dgm:t>
        <a:bodyPr/>
        <a:lstStyle/>
        <a:p>
          <a:endParaRPr lang="en-US"/>
        </a:p>
      </dgm:t>
    </dgm:pt>
    <dgm:pt modelId="{7D4DF6B4-1568-E740-830D-DF37CDF97ACD}" type="pres">
      <dgm:prSet presAssocID="{C8071515-7A3D-9C4B-9FCF-798C6FDD007C}" presName="cycleMatrixDiagram" presStyleCnt="0">
        <dgm:presLayoutVars>
          <dgm:chMax val="1"/>
          <dgm:dir/>
          <dgm:animLvl val="lvl"/>
          <dgm:resizeHandles val="exact"/>
        </dgm:presLayoutVars>
      </dgm:prSet>
      <dgm:spPr/>
      <dgm:t>
        <a:bodyPr/>
        <a:lstStyle/>
        <a:p>
          <a:endParaRPr lang="en-US"/>
        </a:p>
      </dgm:t>
    </dgm:pt>
    <dgm:pt modelId="{1DA0336D-5B7E-254D-85AA-55A1D5229B74}" type="pres">
      <dgm:prSet presAssocID="{C8071515-7A3D-9C4B-9FCF-798C6FDD007C}" presName="children" presStyleCnt="0"/>
      <dgm:spPr/>
      <dgm:t>
        <a:bodyPr/>
        <a:lstStyle/>
        <a:p>
          <a:endParaRPr lang="en-US"/>
        </a:p>
      </dgm:t>
    </dgm:pt>
    <dgm:pt modelId="{EB4AABA5-675C-6041-87B0-8B85F8FD2DA1}" type="pres">
      <dgm:prSet presAssocID="{C8071515-7A3D-9C4B-9FCF-798C6FDD007C}" presName="child1group" presStyleCnt="0"/>
      <dgm:spPr/>
      <dgm:t>
        <a:bodyPr/>
        <a:lstStyle/>
        <a:p>
          <a:endParaRPr lang="en-US"/>
        </a:p>
      </dgm:t>
    </dgm:pt>
    <dgm:pt modelId="{8313A5B4-E096-844A-BDC5-DF9EB4899238}" type="pres">
      <dgm:prSet presAssocID="{C8071515-7A3D-9C4B-9FCF-798C6FDD007C}" presName="child1" presStyleLbl="bgAcc1" presStyleIdx="0" presStyleCnt="4"/>
      <dgm:spPr/>
      <dgm:t>
        <a:bodyPr/>
        <a:lstStyle/>
        <a:p>
          <a:endParaRPr lang="en-US"/>
        </a:p>
      </dgm:t>
    </dgm:pt>
    <dgm:pt modelId="{473453A8-EE59-EB40-9DB7-51DA80B597FE}" type="pres">
      <dgm:prSet presAssocID="{C8071515-7A3D-9C4B-9FCF-798C6FDD007C}" presName="child1Text" presStyleLbl="bgAcc1" presStyleIdx="0" presStyleCnt="4">
        <dgm:presLayoutVars>
          <dgm:bulletEnabled val="1"/>
        </dgm:presLayoutVars>
      </dgm:prSet>
      <dgm:spPr/>
      <dgm:t>
        <a:bodyPr/>
        <a:lstStyle/>
        <a:p>
          <a:endParaRPr lang="en-US"/>
        </a:p>
      </dgm:t>
    </dgm:pt>
    <dgm:pt modelId="{C8DF51C0-2BFD-2449-BCBB-D4CD97057158}" type="pres">
      <dgm:prSet presAssocID="{C8071515-7A3D-9C4B-9FCF-798C6FDD007C}" presName="child2group" presStyleCnt="0"/>
      <dgm:spPr/>
      <dgm:t>
        <a:bodyPr/>
        <a:lstStyle/>
        <a:p>
          <a:endParaRPr lang="en-US"/>
        </a:p>
      </dgm:t>
    </dgm:pt>
    <dgm:pt modelId="{AB684D4C-EA8A-EE45-A790-30A228D517B4}" type="pres">
      <dgm:prSet presAssocID="{C8071515-7A3D-9C4B-9FCF-798C6FDD007C}" presName="child2" presStyleLbl="bgAcc1" presStyleIdx="1" presStyleCnt="4"/>
      <dgm:spPr/>
      <dgm:t>
        <a:bodyPr/>
        <a:lstStyle/>
        <a:p>
          <a:endParaRPr lang="en-US"/>
        </a:p>
      </dgm:t>
    </dgm:pt>
    <dgm:pt modelId="{BE6BE8E3-3785-4743-BE8A-E8B55071114D}" type="pres">
      <dgm:prSet presAssocID="{C8071515-7A3D-9C4B-9FCF-798C6FDD007C}" presName="child2Text" presStyleLbl="bgAcc1" presStyleIdx="1" presStyleCnt="4">
        <dgm:presLayoutVars>
          <dgm:bulletEnabled val="1"/>
        </dgm:presLayoutVars>
      </dgm:prSet>
      <dgm:spPr/>
      <dgm:t>
        <a:bodyPr/>
        <a:lstStyle/>
        <a:p>
          <a:endParaRPr lang="en-US"/>
        </a:p>
      </dgm:t>
    </dgm:pt>
    <dgm:pt modelId="{D5CAC092-7D44-024E-8E7F-60C1B26F6773}" type="pres">
      <dgm:prSet presAssocID="{C8071515-7A3D-9C4B-9FCF-798C6FDD007C}" presName="child3group" presStyleCnt="0"/>
      <dgm:spPr/>
      <dgm:t>
        <a:bodyPr/>
        <a:lstStyle/>
        <a:p>
          <a:endParaRPr lang="en-US"/>
        </a:p>
      </dgm:t>
    </dgm:pt>
    <dgm:pt modelId="{0C5C302E-CCF0-8842-941A-1EE07016B8FE}" type="pres">
      <dgm:prSet presAssocID="{C8071515-7A3D-9C4B-9FCF-798C6FDD007C}" presName="child3" presStyleLbl="bgAcc1" presStyleIdx="2" presStyleCnt="4"/>
      <dgm:spPr/>
      <dgm:t>
        <a:bodyPr/>
        <a:lstStyle/>
        <a:p>
          <a:endParaRPr lang="en-US"/>
        </a:p>
      </dgm:t>
    </dgm:pt>
    <dgm:pt modelId="{9FC68BC1-C0AA-5D42-A3DA-AA148A0EB07E}" type="pres">
      <dgm:prSet presAssocID="{C8071515-7A3D-9C4B-9FCF-798C6FDD007C}" presName="child3Text" presStyleLbl="bgAcc1" presStyleIdx="2" presStyleCnt="4">
        <dgm:presLayoutVars>
          <dgm:bulletEnabled val="1"/>
        </dgm:presLayoutVars>
      </dgm:prSet>
      <dgm:spPr/>
      <dgm:t>
        <a:bodyPr/>
        <a:lstStyle/>
        <a:p>
          <a:endParaRPr lang="en-US"/>
        </a:p>
      </dgm:t>
    </dgm:pt>
    <dgm:pt modelId="{351F1886-82FA-0344-8251-4D4FFFDB6404}" type="pres">
      <dgm:prSet presAssocID="{C8071515-7A3D-9C4B-9FCF-798C6FDD007C}" presName="child4group" presStyleCnt="0"/>
      <dgm:spPr/>
      <dgm:t>
        <a:bodyPr/>
        <a:lstStyle/>
        <a:p>
          <a:endParaRPr lang="en-US"/>
        </a:p>
      </dgm:t>
    </dgm:pt>
    <dgm:pt modelId="{784B047E-F7C1-4E48-B285-CD38B51B3CC9}" type="pres">
      <dgm:prSet presAssocID="{C8071515-7A3D-9C4B-9FCF-798C6FDD007C}" presName="child4" presStyleLbl="bgAcc1" presStyleIdx="3" presStyleCnt="4"/>
      <dgm:spPr/>
      <dgm:t>
        <a:bodyPr/>
        <a:lstStyle/>
        <a:p>
          <a:endParaRPr lang="en-US"/>
        </a:p>
      </dgm:t>
    </dgm:pt>
    <dgm:pt modelId="{066FB71D-6123-AC48-B4A2-F8DD5EFDEBDE}" type="pres">
      <dgm:prSet presAssocID="{C8071515-7A3D-9C4B-9FCF-798C6FDD007C}" presName="child4Text" presStyleLbl="bgAcc1" presStyleIdx="3" presStyleCnt="4">
        <dgm:presLayoutVars>
          <dgm:bulletEnabled val="1"/>
        </dgm:presLayoutVars>
      </dgm:prSet>
      <dgm:spPr/>
      <dgm:t>
        <a:bodyPr/>
        <a:lstStyle/>
        <a:p>
          <a:endParaRPr lang="en-US"/>
        </a:p>
      </dgm:t>
    </dgm:pt>
    <dgm:pt modelId="{F12CB8BF-42F4-1642-A878-7C5559A0F1A6}" type="pres">
      <dgm:prSet presAssocID="{C8071515-7A3D-9C4B-9FCF-798C6FDD007C}" presName="childPlaceholder" presStyleCnt="0"/>
      <dgm:spPr/>
      <dgm:t>
        <a:bodyPr/>
        <a:lstStyle/>
        <a:p>
          <a:endParaRPr lang="en-US"/>
        </a:p>
      </dgm:t>
    </dgm:pt>
    <dgm:pt modelId="{D1C5639F-E613-9447-8ADA-14D12DC94200}" type="pres">
      <dgm:prSet presAssocID="{C8071515-7A3D-9C4B-9FCF-798C6FDD007C}" presName="circle" presStyleCnt="0"/>
      <dgm:spPr/>
      <dgm:t>
        <a:bodyPr/>
        <a:lstStyle/>
        <a:p>
          <a:endParaRPr lang="en-US"/>
        </a:p>
      </dgm:t>
    </dgm:pt>
    <dgm:pt modelId="{416B23A6-9472-304C-8E4E-70837D0A54A6}" type="pres">
      <dgm:prSet presAssocID="{C8071515-7A3D-9C4B-9FCF-798C6FDD007C}" presName="quadrant1" presStyleLbl="node1" presStyleIdx="0" presStyleCnt="4">
        <dgm:presLayoutVars>
          <dgm:chMax val="1"/>
          <dgm:bulletEnabled val="1"/>
        </dgm:presLayoutVars>
      </dgm:prSet>
      <dgm:spPr/>
      <dgm:t>
        <a:bodyPr/>
        <a:lstStyle/>
        <a:p>
          <a:endParaRPr lang="en-US"/>
        </a:p>
      </dgm:t>
    </dgm:pt>
    <dgm:pt modelId="{784942E5-CE9D-094C-8C95-80FD57E2DE67}" type="pres">
      <dgm:prSet presAssocID="{C8071515-7A3D-9C4B-9FCF-798C6FDD007C}" presName="quadrant2" presStyleLbl="node1" presStyleIdx="1" presStyleCnt="4">
        <dgm:presLayoutVars>
          <dgm:chMax val="1"/>
          <dgm:bulletEnabled val="1"/>
        </dgm:presLayoutVars>
      </dgm:prSet>
      <dgm:spPr/>
      <dgm:t>
        <a:bodyPr/>
        <a:lstStyle/>
        <a:p>
          <a:endParaRPr lang="en-US"/>
        </a:p>
      </dgm:t>
    </dgm:pt>
    <dgm:pt modelId="{727E2AE7-E830-4C4D-9D70-875E4D06D0CE}" type="pres">
      <dgm:prSet presAssocID="{C8071515-7A3D-9C4B-9FCF-798C6FDD007C}" presName="quadrant3" presStyleLbl="node1" presStyleIdx="2" presStyleCnt="4" custLinFactNeighborX="568">
        <dgm:presLayoutVars>
          <dgm:chMax val="1"/>
          <dgm:bulletEnabled val="1"/>
        </dgm:presLayoutVars>
      </dgm:prSet>
      <dgm:spPr/>
      <dgm:t>
        <a:bodyPr/>
        <a:lstStyle/>
        <a:p>
          <a:endParaRPr lang="en-US"/>
        </a:p>
      </dgm:t>
    </dgm:pt>
    <dgm:pt modelId="{8FC11A11-0464-584D-81A5-9489F4FC0B20}" type="pres">
      <dgm:prSet presAssocID="{C8071515-7A3D-9C4B-9FCF-798C6FDD007C}" presName="quadrant4" presStyleLbl="node1" presStyleIdx="3" presStyleCnt="4">
        <dgm:presLayoutVars>
          <dgm:chMax val="1"/>
          <dgm:bulletEnabled val="1"/>
        </dgm:presLayoutVars>
      </dgm:prSet>
      <dgm:spPr/>
      <dgm:t>
        <a:bodyPr/>
        <a:lstStyle/>
        <a:p>
          <a:endParaRPr lang="en-US"/>
        </a:p>
      </dgm:t>
    </dgm:pt>
    <dgm:pt modelId="{971ED6C7-C68E-6B41-8B9B-E77B8731BA33}" type="pres">
      <dgm:prSet presAssocID="{C8071515-7A3D-9C4B-9FCF-798C6FDD007C}" presName="quadrantPlaceholder" presStyleCnt="0"/>
      <dgm:spPr/>
      <dgm:t>
        <a:bodyPr/>
        <a:lstStyle/>
        <a:p>
          <a:endParaRPr lang="en-US"/>
        </a:p>
      </dgm:t>
    </dgm:pt>
    <dgm:pt modelId="{274F20F4-F6E8-4E48-9018-E2661E40E480}" type="pres">
      <dgm:prSet presAssocID="{C8071515-7A3D-9C4B-9FCF-798C6FDD007C}" presName="center1" presStyleLbl="fgShp" presStyleIdx="0" presStyleCnt="2" custLinFactNeighborX="0">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906F28BE-8415-9E46-AD8E-258219461728}" type="pres">
      <dgm:prSet presAssocID="{C8071515-7A3D-9C4B-9FCF-798C6FDD007C}" presName="center2" presStyleLbl="fgShp" presStyleIdx="1" presStyleCnt="2">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Lst>
  <dgm:cxnLst>
    <dgm:cxn modelId="{6FE071FB-C62C-434E-96E6-49EA4EDF5DBA}" srcId="{DE125DE2-EBBE-8744-91F9-C3EAEC3B8B81}" destId="{EEBB8D51-70F0-1749-98AF-6E432B514FF1}" srcOrd="0" destOrd="0" parTransId="{65679B46-5265-3145-9BB6-A7A0A5A1C1F7}" sibTransId="{6CCBF2D9-2B24-B545-945E-D75514E8069B}"/>
    <dgm:cxn modelId="{2B7606D0-DF29-450E-B075-492BF02FE70D}" type="presOf" srcId="{0341D43F-BE8B-CD4C-8AB8-3CA0883D1EA1}" destId="{066FB71D-6123-AC48-B4A2-F8DD5EFDEBDE}" srcOrd="1" destOrd="0" presId="urn:microsoft.com/office/officeart/2005/8/layout/cycle4"/>
    <dgm:cxn modelId="{FD318AB1-DA98-024B-811A-ACDB84F19336}" srcId="{C12593E2-87A5-7F4C-B222-8FD7279DE49C}" destId="{0341D43F-BE8B-CD4C-8AB8-3CA0883D1EA1}" srcOrd="0" destOrd="0" parTransId="{86EA7CBF-BBF7-5742-AC6F-4C1A4BE903EE}" sibTransId="{E7617C84-D875-9E47-B55E-C4AD493BE105}"/>
    <dgm:cxn modelId="{4854958E-D1FD-43E3-AF7F-5C6EE0AAD4FC}" type="presOf" srcId="{C12593E2-87A5-7F4C-B222-8FD7279DE49C}" destId="{8FC11A11-0464-584D-81A5-9489F4FC0B20}" srcOrd="0" destOrd="0" presId="urn:microsoft.com/office/officeart/2005/8/layout/cycle4"/>
    <dgm:cxn modelId="{FBC3BD45-D8AE-4C2B-A6D2-8326E5FA9493}" type="presOf" srcId="{DE125DE2-EBBE-8744-91F9-C3EAEC3B8B81}" destId="{727E2AE7-E830-4C4D-9D70-875E4D06D0CE}" srcOrd="0" destOrd="0" presId="urn:microsoft.com/office/officeart/2005/8/layout/cycle4"/>
    <dgm:cxn modelId="{A563781C-CCEA-4EB9-9891-CA3C3710A8E7}" type="presOf" srcId="{19BF9BC1-40A4-1548-A1F9-4B5693E4FAAC}" destId="{473453A8-EE59-EB40-9DB7-51DA80B597FE}" srcOrd="1" destOrd="0" presId="urn:microsoft.com/office/officeart/2005/8/layout/cycle4"/>
    <dgm:cxn modelId="{DF463C03-DF58-6840-A626-82F5FF680A50}" srcId="{C8071515-7A3D-9C4B-9FCF-798C6FDD007C}" destId="{9C6FF8B9-88FC-B84A-9C19-2A45BBB44141}" srcOrd="1" destOrd="0" parTransId="{BA30174C-41B5-094C-851F-281BB9A41A0D}" sibTransId="{948E575C-B3FF-9642-B42D-03E8888FFD54}"/>
    <dgm:cxn modelId="{088B36A8-903F-4263-9802-6651C8A5832E}" type="presOf" srcId="{0341D43F-BE8B-CD4C-8AB8-3CA0883D1EA1}" destId="{784B047E-F7C1-4E48-B285-CD38B51B3CC9}" srcOrd="0" destOrd="0" presId="urn:microsoft.com/office/officeart/2005/8/layout/cycle4"/>
    <dgm:cxn modelId="{2A9D8621-2D2A-4806-ADFC-DF7AE851358F}" type="presOf" srcId="{6A2EC059-9939-F642-B086-4FF210C2DDC3}" destId="{416B23A6-9472-304C-8E4E-70837D0A54A6}" srcOrd="0" destOrd="0" presId="urn:microsoft.com/office/officeart/2005/8/layout/cycle4"/>
    <dgm:cxn modelId="{668157DD-6A5C-0648-B24E-F9F3A0244B4A}" srcId="{6A2EC059-9939-F642-B086-4FF210C2DDC3}" destId="{19BF9BC1-40A4-1548-A1F9-4B5693E4FAAC}" srcOrd="0" destOrd="0" parTransId="{B1EDCFA1-E4BD-8541-A830-21049342FF70}" sibTransId="{82E259CF-D170-5B4D-AD32-5EC4962529D5}"/>
    <dgm:cxn modelId="{D2C55D62-F905-445A-81BF-28D2FC3BBE8B}" type="presOf" srcId="{19BF9BC1-40A4-1548-A1F9-4B5693E4FAAC}" destId="{8313A5B4-E096-844A-BDC5-DF9EB4899238}" srcOrd="0" destOrd="0" presId="urn:microsoft.com/office/officeart/2005/8/layout/cycle4"/>
    <dgm:cxn modelId="{D4CC7360-C819-6748-8B6D-2661067D846B}" srcId="{9C6FF8B9-88FC-B84A-9C19-2A45BBB44141}" destId="{D640AB64-301C-B144-AB54-4475F2376ABB}" srcOrd="0" destOrd="0" parTransId="{8D8F7815-6B79-EF46-9017-F45431FE9943}" sibTransId="{1C059622-90BC-A442-A2A2-C5C529C0519C}"/>
    <dgm:cxn modelId="{54EAF072-627D-47C8-9E64-E0E74FD6B5F0}" type="presOf" srcId="{D640AB64-301C-B144-AB54-4475F2376ABB}" destId="{BE6BE8E3-3785-4743-BE8A-E8B55071114D}" srcOrd="1" destOrd="0" presId="urn:microsoft.com/office/officeart/2005/8/layout/cycle4"/>
    <dgm:cxn modelId="{DE7F41E5-59F1-41BC-A1A0-33DDB70E9A30}" type="presOf" srcId="{C8071515-7A3D-9C4B-9FCF-798C6FDD007C}" destId="{7D4DF6B4-1568-E740-830D-DF37CDF97ACD}" srcOrd="0" destOrd="0" presId="urn:microsoft.com/office/officeart/2005/8/layout/cycle4"/>
    <dgm:cxn modelId="{3D2D2EA6-5CF2-224E-8F6D-86EE88E471FB}" srcId="{C8071515-7A3D-9C4B-9FCF-798C6FDD007C}" destId="{C12593E2-87A5-7F4C-B222-8FD7279DE49C}" srcOrd="3" destOrd="0" parTransId="{9577A817-6905-6749-ABA3-4FA7AFDC0E1E}" sibTransId="{CFA202A5-3DB1-EB49-809A-7B5B8FCF0D1E}"/>
    <dgm:cxn modelId="{0E1A1202-C797-4725-A285-E2E4DCD53397}" type="presOf" srcId="{EEBB8D51-70F0-1749-98AF-6E432B514FF1}" destId="{9FC68BC1-C0AA-5D42-A3DA-AA148A0EB07E}" srcOrd="1" destOrd="0" presId="urn:microsoft.com/office/officeart/2005/8/layout/cycle4"/>
    <dgm:cxn modelId="{393EDD61-4069-4D9F-9363-24190A2AD5C3}" type="presOf" srcId="{9C6FF8B9-88FC-B84A-9C19-2A45BBB44141}" destId="{784942E5-CE9D-094C-8C95-80FD57E2DE67}" srcOrd="0" destOrd="0" presId="urn:microsoft.com/office/officeart/2005/8/layout/cycle4"/>
    <dgm:cxn modelId="{F6165531-76A0-F34C-B8F3-456F03958181}" srcId="{C8071515-7A3D-9C4B-9FCF-798C6FDD007C}" destId="{6A2EC059-9939-F642-B086-4FF210C2DDC3}" srcOrd="0" destOrd="0" parTransId="{D0F92A35-8C9D-EF45-97FF-5C579F86F5C4}" sibTransId="{AF16EC2B-FEC9-7C4D-A395-C4BA9FB9BB23}"/>
    <dgm:cxn modelId="{02102FB9-2A17-B045-A730-6B0BFED01766}" srcId="{C8071515-7A3D-9C4B-9FCF-798C6FDD007C}" destId="{DE125DE2-EBBE-8744-91F9-C3EAEC3B8B81}" srcOrd="2" destOrd="0" parTransId="{910555F3-ED94-C646-9E35-BE2837054BE4}" sibTransId="{4C139052-BF5C-ED46-A895-01DFA6A0ECB1}"/>
    <dgm:cxn modelId="{B149C881-B19B-4E53-BD4C-99B521F16CB7}" type="presOf" srcId="{EEBB8D51-70F0-1749-98AF-6E432B514FF1}" destId="{0C5C302E-CCF0-8842-941A-1EE07016B8FE}" srcOrd="0" destOrd="0" presId="urn:microsoft.com/office/officeart/2005/8/layout/cycle4"/>
    <dgm:cxn modelId="{4CBA49B9-A4CD-4696-B44C-68528908BA78}" type="presOf" srcId="{D640AB64-301C-B144-AB54-4475F2376ABB}" destId="{AB684D4C-EA8A-EE45-A790-30A228D517B4}" srcOrd="0" destOrd="0" presId="urn:microsoft.com/office/officeart/2005/8/layout/cycle4"/>
    <dgm:cxn modelId="{8EA3DE56-9123-4445-A4AC-6C1ED29DAEAF}" type="presParOf" srcId="{7D4DF6B4-1568-E740-830D-DF37CDF97ACD}" destId="{1DA0336D-5B7E-254D-85AA-55A1D5229B74}" srcOrd="0" destOrd="0" presId="urn:microsoft.com/office/officeart/2005/8/layout/cycle4"/>
    <dgm:cxn modelId="{10B3D847-A52B-402B-9E3C-767D0545D9D2}" type="presParOf" srcId="{1DA0336D-5B7E-254D-85AA-55A1D5229B74}" destId="{EB4AABA5-675C-6041-87B0-8B85F8FD2DA1}" srcOrd="0" destOrd="0" presId="urn:microsoft.com/office/officeart/2005/8/layout/cycle4"/>
    <dgm:cxn modelId="{2487E468-A341-4875-A928-BEF88B77EA0E}" type="presParOf" srcId="{EB4AABA5-675C-6041-87B0-8B85F8FD2DA1}" destId="{8313A5B4-E096-844A-BDC5-DF9EB4899238}" srcOrd="0" destOrd="0" presId="urn:microsoft.com/office/officeart/2005/8/layout/cycle4"/>
    <dgm:cxn modelId="{A3A29E5E-C86E-411F-8DFC-5EE11C39DAE9}" type="presParOf" srcId="{EB4AABA5-675C-6041-87B0-8B85F8FD2DA1}" destId="{473453A8-EE59-EB40-9DB7-51DA80B597FE}" srcOrd="1" destOrd="0" presId="urn:microsoft.com/office/officeart/2005/8/layout/cycle4"/>
    <dgm:cxn modelId="{A5B79F70-0178-4D75-8A5A-CD4A73ED6ED7}" type="presParOf" srcId="{1DA0336D-5B7E-254D-85AA-55A1D5229B74}" destId="{C8DF51C0-2BFD-2449-BCBB-D4CD97057158}" srcOrd="1" destOrd="0" presId="urn:microsoft.com/office/officeart/2005/8/layout/cycle4"/>
    <dgm:cxn modelId="{DED34A7F-4D87-4A1F-B55E-06DFB6D82FB5}" type="presParOf" srcId="{C8DF51C0-2BFD-2449-BCBB-D4CD97057158}" destId="{AB684D4C-EA8A-EE45-A790-30A228D517B4}" srcOrd="0" destOrd="0" presId="urn:microsoft.com/office/officeart/2005/8/layout/cycle4"/>
    <dgm:cxn modelId="{1F36079C-1BD8-41CC-93B4-60017EF2B8F5}" type="presParOf" srcId="{C8DF51C0-2BFD-2449-BCBB-D4CD97057158}" destId="{BE6BE8E3-3785-4743-BE8A-E8B55071114D}" srcOrd="1" destOrd="0" presId="urn:microsoft.com/office/officeart/2005/8/layout/cycle4"/>
    <dgm:cxn modelId="{3387AE9C-F88C-4329-9DED-A7B483B1705D}" type="presParOf" srcId="{1DA0336D-5B7E-254D-85AA-55A1D5229B74}" destId="{D5CAC092-7D44-024E-8E7F-60C1B26F6773}" srcOrd="2" destOrd="0" presId="urn:microsoft.com/office/officeart/2005/8/layout/cycle4"/>
    <dgm:cxn modelId="{159F5F79-118F-4DD3-A072-1A3C2F6C0977}" type="presParOf" srcId="{D5CAC092-7D44-024E-8E7F-60C1B26F6773}" destId="{0C5C302E-CCF0-8842-941A-1EE07016B8FE}" srcOrd="0" destOrd="0" presId="urn:microsoft.com/office/officeart/2005/8/layout/cycle4"/>
    <dgm:cxn modelId="{19AABF6B-68E7-44CA-983F-CD6058B18637}" type="presParOf" srcId="{D5CAC092-7D44-024E-8E7F-60C1B26F6773}" destId="{9FC68BC1-C0AA-5D42-A3DA-AA148A0EB07E}" srcOrd="1" destOrd="0" presId="urn:microsoft.com/office/officeart/2005/8/layout/cycle4"/>
    <dgm:cxn modelId="{AB7636B3-95BF-4B91-A05F-6DBF2431DFBE}" type="presParOf" srcId="{1DA0336D-5B7E-254D-85AA-55A1D5229B74}" destId="{351F1886-82FA-0344-8251-4D4FFFDB6404}" srcOrd="3" destOrd="0" presId="urn:microsoft.com/office/officeart/2005/8/layout/cycle4"/>
    <dgm:cxn modelId="{A5A1A919-151D-44FF-9D87-6E914D7F59C4}" type="presParOf" srcId="{351F1886-82FA-0344-8251-4D4FFFDB6404}" destId="{784B047E-F7C1-4E48-B285-CD38B51B3CC9}" srcOrd="0" destOrd="0" presId="urn:microsoft.com/office/officeart/2005/8/layout/cycle4"/>
    <dgm:cxn modelId="{4061ADC0-D5B4-4BB0-8E5A-2F6D9541B058}" type="presParOf" srcId="{351F1886-82FA-0344-8251-4D4FFFDB6404}" destId="{066FB71D-6123-AC48-B4A2-F8DD5EFDEBDE}" srcOrd="1" destOrd="0" presId="urn:microsoft.com/office/officeart/2005/8/layout/cycle4"/>
    <dgm:cxn modelId="{E256ED98-0400-4CBE-A685-7ED1C282155F}" type="presParOf" srcId="{1DA0336D-5B7E-254D-85AA-55A1D5229B74}" destId="{F12CB8BF-42F4-1642-A878-7C5559A0F1A6}" srcOrd="4" destOrd="0" presId="urn:microsoft.com/office/officeart/2005/8/layout/cycle4"/>
    <dgm:cxn modelId="{38002EA8-9480-4EBA-9CFE-4F39B948450C}" type="presParOf" srcId="{7D4DF6B4-1568-E740-830D-DF37CDF97ACD}" destId="{D1C5639F-E613-9447-8ADA-14D12DC94200}" srcOrd="1" destOrd="0" presId="urn:microsoft.com/office/officeart/2005/8/layout/cycle4"/>
    <dgm:cxn modelId="{A901DB32-1255-4DA5-95E2-454703986EF7}" type="presParOf" srcId="{D1C5639F-E613-9447-8ADA-14D12DC94200}" destId="{416B23A6-9472-304C-8E4E-70837D0A54A6}" srcOrd="0" destOrd="0" presId="urn:microsoft.com/office/officeart/2005/8/layout/cycle4"/>
    <dgm:cxn modelId="{89A5CBC5-62F7-4937-A5BC-89B73D978ECB}" type="presParOf" srcId="{D1C5639F-E613-9447-8ADA-14D12DC94200}" destId="{784942E5-CE9D-094C-8C95-80FD57E2DE67}" srcOrd="1" destOrd="0" presId="urn:microsoft.com/office/officeart/2005/8/layout/cycle4"/>
    <dgm:cxn modelId="{38466C29-F406-4506-8CA4-2D33FE872703}" type="presParOf" srcId="{D1C5639F-E613-9447-8ADA-14D12DC94200}" destId="{727E2AE7-E830-4C4D-9D70-875E4D06D0CE}" srcOrd="2" destOrd="0" presId="urn:microsoft.com/office/officeart/2005/8/layout/cycle4"/>
    <dgm:cxn modelId="{29D1E201-0B80-4979-A2DB-BAEEB4D0307F}" type="presParOf" srcId="{D1C5639F-E613-9447-8ADA-14D12DC94200}" destId="{8FC11A11-0464-584D-81A5-9489F4FC0B20}" srcOrd="3" destOrd="0" presId="urn:microsoft.com/office/officeart/2005/8/layout/cycle4"/>
    <dgm:cxn modelId="{70FE8544-9449-46B9-B167-2EFE78AB59A7}" type="presParOf" srcId="{D1C5639F-E613-9447-8ADA-14D12DC94200}" destId="{971ED6C7-C68E-6B41-8B9B-E77B8731BA33}" srcOrd="4" destOrd="0" presId="urn:microsoft.com/office/officeart/2005/8/layout/cycle4"/>
    <dgm:cxn modelId="{7CA4FB87-A21D-4BC0-9A53-16A9E4A2A14F}" type="presParOf" srcId="{7D4DF6B4-1568-E740-830D-DF37CDF97ACD}" destId="{274F20F4-F6E8-4E48-9018-E2661E40E480}" srcOrd="2" destOrd="0" presId="urn:microsoft.com/office/officeart/2005/8/layout/cycle4"/>
    <dgm:cxn modelId="{5F3E3E3B-8BE8-44BC-8B00-ACDF3B705A19}" type="presParOf" srcId="{7D4DF6B4-1568-E740-830D-DF37CDF97ACD}" destId="{906F28BE-8415-9E46-AD8E-258219461728}"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7400" y="4368217"/>
            <a:ext cx="5033797" cy="4138228"/>
          </a:xfrm>
          <a:prstGeom prst="rect">
            <a:avLst/>
          </a:prstGeom>
          <a:noFill/>
          <a:ln w="12700">
            <a:noFill/>
            <a:miter lim="800000"/>
            <a:headEnd/>
            <a:tailEnd/>
          </a:ln>
        </p:spPr>
        <p:txBody>
          <a:bodyPr vert="horz" wrap="square" lIns="96486" tIns="45027" rIns="96486" bIns="450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19" name="Rectangle 3"/>
          <p:cNvSpPr>
            <a:spLocks noGrp="1" noRot="1" noChangeAspect="1" noChangeArrowheads="1" noTextEdit="1"/>
          </p:cNvSpPr>
          <p:nvPr>
            <p:ph type="sldImg" idx="2"/>
          </p:nvPr>
        </p:nvSpPr>
        <p:spPr bwMode="auto">
          <a:xfrm>
            <a:off x="1149350" y="698500"/>
            <a:ext cx="4576763" cy="34337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30275" rtl="0" eaLnBrk="0" fontAlgn="base" hangingPunct="0">
      <a:spcBef>
        <a:spcPct val="30000"/>
      </a:spcBef>
      <a:spcAft>
        <a:spcPct val="0"/>
      </a:spcAft>
      <a:defRPr sz="1600" b="1" kern="1200">
        <a:solidFill>
          <a:schemeClr val="tx1"/>
        </a:solidFill>
        <a:latin typeface="Arial" charset="0"/>
        <a:ea typeface="+mn-ea"/>
        <a:cs typeface="+mn-cs"/>
      </a:defRPr>
    </a:lvl1pPr>
    <a:lvl2pPr marL="461963" algn="l" defTabSz="930275" rtl="0" eaLnBrk="0" fontAlgn="base" hangingPunct="0">
      <a:spcBef>
        <a:spcPct val="30000"/>
      </a:spcBef>
      <a:spcAft>
        <a:spcPct val="0"/>
      </a:spcAft>
      <a:defRPr sz="1600" b="1" kern="1200">
        <a:solidFill>
          <a:schemeClr val="tx1"/>
        </a:solidFill>
        <a:latin typeface="Arial" charset="0"/>
        <a:ea typeface="+mn-ea"/>
        <a:cs typeface="+mn-cs"/>
      </a:defRPr>
    </a:lvl2pPr>
    <a:lvl3pPr marL="922338" algn="l" defTabSz="930275" rtl="0" eaLnBrk="0" fontAlgn="base" hangingPunct="0">
      <a:spcBef>
        <a:spcPct val="30000"/>
      </a:spcBef>
      <a:spcAft>
        <a:spcPct val="0"/>
      </a:spcAft>
      <a:defRPr sz="1600" b="1" kern="1200">
        <a:solidFill>
          <a:schemeClr val="tx1"/>
        </a:solidFill>
        <a:latin typeface="Arial" charset="0"/>
        <a:ea typeface="+mn-ea"/>
        <a:cs typeface="+mn-cs"/>
      </a:defRPr>
    </a:lvl3pPr>
    <a:lvl4pPr marL="1382713" algn="l" defTabSz="930275" rtl="0" eaLnBrk="0" fontAlgn="base" hangingPunct="0">
      <a:spcBef>
        <a:spcPct val="30000"/>
      </a:spcBef>
      <a:spcAft>
        <a:spcPct val="0"/>
      </a:spcAft>
      <a:defRPr sz="1600" b="1" kern="1200">
        <a:solidFill>
          <a:schemeClr val="tx1"/>
        </a:solidFill>
        <a:latin typeface="Arial" charset="0"/>
        <a:ea typeface="+mn-ea"/>
        <a:cs typeface="+mn-cs"/>
      </a:defRPr>
    </a:lvl4pPr>
    <a:lvl5pPr marL="1843088" algn="l" defTabSz="930275" rtl="0" eaLnBrk="0" fontAlgn="base" hangingPunct="0">
      <a:spcBef>
        <a:spcPct val="30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3@$1.5b"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ER=17@$4.2b"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737700"/>
            <a:ext cx="2972422" cy="460293"/>
          </a:xfrm>
          <a:prstGeom prst="rect">
            <a:avLst/>
          </a:prstGeom>
          <a:ln/>
        </p:spPr>
        <p:txBody>
          <a:bodyPr lIns="90037" tIns="45019" rIns="90037" bIns="45019"/>
          <a:lstStyle/>
          <a:p>
            <a:fld id="{00774079-4821-4E70-800F-579B642F8C9C}" type="slidenum">
              <a:rPr lang="en-US"/>
              <a:pPr/>
              <a:t>1</a:t>
            </a:fld>
            <a:endParaRPr lang="en-US"/>
          </a:p>
        </p:txBody>
      </p:sp>
      <p:sp>
        <p:nvSpPr>
          <p:cNvPr id="104450" name="Rectangle 2"/>
          <p:cNvSpPr>
            <a:spLocks noGrp="1" noRot="1" noChangeAspect="1" noChangeArrowheads="1" noTextEdit="1"/>
          </p:cNvSpPr>
          <p:nvPr>
            <p:ph type="sldImg"/>
          </p:nvPr>
        </p:nvSpPr>
        <p:spPr>
          <a:xfrm>
            <a:off x="1117600" y="679450"/>
            <a:ext cx="4622800" cy="3468688"/>
          </a:xfrm>
          <a:ln/>
        </p:spPr>
      </p:sp>
      <p:sp>
        <p:nvSpPr>
          <p:cNvPr id="104451" name="Rectangle 3"/>
          <p:cNvSpPr>
            <a:spLocks noGrp="1" noChangeArrowheads="1"/>
          </p:cNvSpPr>
          <p:nvPr>
            <p:ph type="body" idx="1"/>
          </p:nvPr>
        </p:nvSpPr>
        <p:spPr>
          <a:xfrm>
            <a:off x="914401" y="4372987"/>
            <a:ext cx="5029200" cy="4147789"/>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OMB guidance</a:t>
            </a:r>
            <a:r>
              <a:rPr lang="en-US" baseline="0" dirty="0" smtClean="0"/>
              <a:t> contained in M-10-20</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883483" y="8738010"/>
            <a:ext cx="2972950" cy="459978"/>
          </a:xfrm>
          <a:prstGeom prst="rect">
            <a:avLst/>
          </a:prstGeom>
          <a:noFill/>
          <a:ln>
            <a:miter lim="800000"/>
            <a:headEnd/>
            <a:tailEnd/>
          </a:ln>
        </p:spPr>
        <p:txBody>
          <a:bodyPr lIns="90535" tIns="45267" rIns="90535" bIns="45267"/>
          <a:lstStyle/>
          <a:p>
            <a:fld id="{C078CA0C-71E5-4EBC-8CB6-03DB986C7F5C}" type="slidenum">
              <a:rPr lang="en-US"/>
              <a:pPr/>
              <a:t>14</a:t>
            </a:fld>
            <a:endParaRPr lang="en-US"/>
          </a:p>
        </p:txBody>
      </p:sp>
      <p:sp>
        <p:nvSpPr>
          <p:cNvPr id="37891" name="Rectangle 2"/>
          <p:cNvSpPr>
            <a:spLocks noGrp="1" noRot="1" noChangeAspect="1" noChangeArrowheads="1" noTextEdit="1"/>
          </p:cNvSpPr>
          <p:nvPr>
            <p:ph type="sldImg"/>
          </p:nvPr>
        </p:nvSpPr>
        <p:spPr>
          <a:xfrm>
            <a:off x="1146175" y="684213"/>
            <a:ext cx="4570413" cy="3429000"/>
          </a:xfrm>
          <a:ln/>
        </p:spPr>
      </p:sp>
      <p:sp>
        <p:nvSpPr>
          <p:cNvPr id="37892" name="Rectangle 3"/>
          <p:cNvSpPr>
            <a:spLocks noGrp="1" noChangeArrowheads="1"/>
          </p:cNvSpPr>
          <p:nvPr>
            <p:ph type="body" idx="1"/>
          </p:nvPr>
        </p:nvSpPr>
        <p:spPr>
          <a:xfrm>
            <a:off x="916804" y="4338288"/>
            <a:ext cx="5024394" cy="4188637"/>
          </a:xfrm>
          <a:noFill/>
          <a:ln w="9525"/>
        </p:spPr>
        <p:txBody>
          <a:bodyPr/>
          <a:lstStyle/>
          <a:p>
            <a:r>
              <a:rPr lang="en-US" dirty="0" smtClean="0">
                <a:latin typeface="Arial" pitchFamily="34" charset="0"/>
              </a:rPr>
              <a:t>All the Planning Studies are in the Feasibility Phase</a:t>
            </a:r>
          </a:p>
          <a:p>
            <a:r>
              <a:rPr lang="en-US" dirty="0" smtClean="0">
                <a:latin typeface="Arial" pitchFamily="34" charset="0"/>
              </a:rPr>
              <a:t>Olmsted is a stability (safety) issue; top priority, funded at capability,</a:t>
            </a:r>
            <a:r>
              <a:rPr lang="en-US" baseline="0" dirty="0" smtClean="0">
                <a:latin typeface="Arial" pitchFamily="34" charset="0"/>
              </a:rPr>
              <a:t> complete in 2018</a:t>
            </a:r>
            <a:endParaRPr lang="en-US" dirty="0" smtClean="0">
              <a:latin typeface="Arial" pitchFamily="34" charset="0"/>
            </a:endParaRPr>
          </a:p>
          <a:p>
            <a:r>
              <a:rPr lang="en-US" dirty="0" err="1" smtClean="0">
                <a:latin typeface="Arial" pitchFamily="34" charset="0"/>
              </a:rPr>
              <a:t>Emsworth</a:t>
            </a:r>
            <a:r>
              <a:rPr lang="en-US" dirty="0" smtClean="0">
                <a:latin typeface="Arial" pitchFamily="34" charset="0"/>
              </a:rPr>
              <a:t> presently</a:t>
            </a:r>
            <a:r>
              <a:rPr lang="en-US" baseline="0" dirty="0" smtClean="0">
                <a:latin typeface="Arial" pitchFamily="34" charset="0"/>
              </a:rPr>
              <a:t> estimated to be funded to completion in FY13</a:t>
            </a:r>
          </a:p>
          <a:p>
            <a:r>
              <a:rPr lang="en-US" baseline="0" dirty="0" smtClean="0">
                <a:latin typeface="Arial" pitchFamily="34" charset="0"/>
              </a:rPr>
              <a:t>Lower Mon 2, 3 &amp; 4 complete in FY23 at present IWTF revenues</a:t>
            </a:r>
          </a:p>
          <a:p>
            <a:r>
              <a:rPr lang="en-US" baseline="0" dirty="0" smtClean="0">
                <a:latin typeface="Arial" pitchFamily="34" charset="0"/>
              </a:rPr>
              <a:t>No construction funds in FY12 budget for Chickamauga or Kentucky locks due to depleted IWTF; </a:t>
            </a:r>
          </a:p>
          <a:p>
            <a:r>
              <a:rPr lang="en-US" baseline="0" dirty="0" smtClean="0">
                <a:latin typeface="Arial" pitchFamily="34" charset="0"/>
              </a:rPr>
              <a:t>  Chick resume in 2022, Kentucky in 2023</a:t>
            </a:r>
          </a:p>
          <a:p>
            <a:r>
              <a:rPr lang="en-US" baseline="0" dirty="0" smtClean="0">
                <a:latin typeface="Arial" pitchFamily="34" charset="0"/>
              </a:rPr>
              <a:t>Upper Miss – 7 locks, construction would start w/Lock 25 and Lock 22. Selected for different foundations that can be applied to other locks </a:t>
            </a: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737700"/>
            <a:ext cx="2972422" cy="460293"/>
          </a:xfrm>
          <a:prstGeom prst="rect">
            <a:avLst/>
          </a:prstGeom>
          <a:ln/>
        </p:spPr>
        <p:txBody>
          <a:bodyPr lIns="90037" tIns="45019" rIns="90037" bIns="45019"/>
          <a:lstStyle/>
          <a:p>
            <a:fld id="{351B48CF-1FFE-46EF-9F31-245C77CB21F5}" type="slidenum">
              <a:rPr lang="en-US"/>
              <a:pPr/>
              <a:t>15</a:t>
            </a:fld>
            <a:endParaRPr lang="en-US"/>
          </a:p>
        </p:txBody>
      </p:sp>
      <p:sp>
        <p:nvSpPr>
          <p:cNvPr id="1716226" name="Rectangle 2"/>
          <p:cNvSpPr>
            <a:spLocks noGrp="1" noRot="1" noChangeAspect="1" noChangeArrowheads="1" noTextEdit="1"/>
          </p:cNvSpPr>
          <p:nvPr>
            <p:ph type="sldImg"/>
          </p:nvPr>
        </p:nvSpPr>
        <p:spPr>
          <a:xfrm>
            <a:off x="1143000" y="698500"/>
            <a:ext cx="4578350" cy="3435350"/>
          </a:xfrm>
          <a:ln w="12700" cap="flat">
            <a:solidFill>
              <a:schemeClr val="tx1"/>
            </a:solidFill>
          </a:ln>
        </p:spPr>
      </p:sp>
      <p:sp>
        <p:nvSpPr>
          <p:cNvPr id="1716227" name="Rectangle 3"/>
          <p:cNvSpPr>
            <a:spLocks noGrp="1" noChangeArrowheads="1"/>
          </p:cNvSpPr>
          <p:nvPr>
            <p:ph type="body" idx="1"/>
          </p:nvPr>
        </p:nvSpPr>
        <p:spPr>
          <a:xfrm>
            <a:off x="913158" y="4370421"/>
            <a:ext cx="5030133" cy="4139490"/>
          </a:xfrm>
          <a:noFill/>
          <a:ln/>
        </p:spPr>
        <p:txBody>
          <a:bodyPr lIns="92571" tIns="44690" rIns="92571" bIns="44690"/>
          <a:lstStyle/>
          <a:p>
            <a:r>
              <a:rPr lang="en-US" sz="1400" dirty="0"/>
              <a:t>Status: Trend is increasing outages; Improvement subject of Investment Strategy</a:t>
            </a:r>
          </a:p>
          <a:p>
            <a:r>
              <a:rPr lang="en-US" dirty="0" smtClean="0"/>
              <a:t>2008 included</a:t>
            </a:r>
            <a:r>
              <a:rPr lang="en-US" baseline="0" dirty="0" smtClean="0"/>
              <a:t> IHNC extended closure for 82 days.</a:t>
            </a:r>
            <a:endParaRPr lang="en-US" dirty="0"/>
          </a:p>
          <a:p>
            <a:endParaRPr lang="en-US" dirty="0"/>
          </a:p>
          <a:p>
            <a:r>
              <a:rPr lang="en-US" dirty="0"/>
              <a:t>Data: Same as used for OMB PART</a:t>
            </a:r>
          </a:p>
          <a:p>
            <a:r>
              <a:rPr lang="en-US" dirty="0"/>
              <a:t>Coastal ‘developing’ data for mid-use and base use projects; we have data for high use projects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98157"/>
            <a:ext cx="5367130" cy="4137918"/>
          </a:xfrm>
        </p:spPr>
        <p:txBody>
          <a:bodyPr>
            <a:noAutofit/>
          </a:bodyPr>
          <a:lstStyle/>
          <a:p>
            <a:pPr lvl="0"/>
            <a:r>
              <a:rPr lang="en-US" dirty="0" smtClean="0"/>
              <a:t>Prioritize and program planning new starts to achieve mission objectives</a:t>
            </a:r>
          </a:p>
          <a:p>
            <a:pPr lvl="0"/>
            <a:r>
              <a:rPr lang="en-US" dirty="0" smtClean="0"/>
              <a:t>Prioritize and program construction new starts to achieve mission objectives</a:t>
            </a:r>
          </a:p>
          <a:p>
            <a:pPr lvl="1"/>
            <a:r>
              <a:rPr lang="en-US" dirty="0" smtClean="0"/>
              <a:t>Chief’s Reports Complete since WRDA 07</a:t>
            </a:r>
          </a:p>
          <a:p>
            <a:pPr lvl="2"/>
            <a:r>
              <a:rPr lang="en-US" dirty="0" smtClean="0"/>
              <a:t>10 reports, 26 projects ~$6.5 b.  </a:t>
            </a:r>
          </a:p>
          <a:p>
            <a:pPr lvl="2"/>
            <a:r>
              <a:rPr lang="en-US" dirty="0" smtClean="0"/>
              <a:t>FRM = </a:t>
            </a:r>
            <a:r>
              <a:rPr lang="en-US" u="sng" dirty="0" smtClean="0">
                <a:hlinkClick r:id="rId3"/>
              </a:rPr>
              <a:t>3@$1.5b</a:t>
            </a:r>
            <a:r>
              <a:rPr lang="en-US" dirty="0" smtClean="0"/>
              <a:t>; CSDRR=5@$592m initial construction; </a:t>
            </a:r>
            <a:r>
              <a:rPr lang="en-US" dirty="0" err="1" smtClean="0"/>
              <a:t>Nav</a:t>
            </a:r>
            <a:r>
              <a:rPr lang="en-US" dirty="0" smtClean="0"/>
              <a:t>=1@$25m; </a:t>
            </a:r>
            <a:r>
              <a:rPr lang="en-US" u="sng" dirty="0" smtClean="0">
                <a:hlinkClick r:id="rId4"/>
              </a:rPr>
              <a:t>ER=17@$4.2b</a:t>
            </a:r>
            <a:r>
              <a:rPr lang="en-US" dirty="0" smtClean="0"/>
              <a:t>.</a:t>
            </a:r>
          </a:p>
          <a:p>
            <a:pPr lvl="1"/>
            <a:r>
              <a:rPr lang="en-US" dirty="0" smtClean="0"/>
              <a:t>Chief’s Reports to be Completed by Dec 2011</a:t>
            </a:r>
          </a:p>
          <a:p>
            <a:pPr lvl="2"/>
            <a:r>
              <a:rPr lang="en-US" dirty="0" smtClean="0"/>
              <a:t>16 reports, 19 projects</a:t>
            </a:r>
          </a:p>
          <a:p>
            <a:pPr lvl="2"/>
            <a:r>
              <a:rPr lang="en-US" dirty="0" smtClean="0"/>
              <a:t>FRM=3; CSDRR=1; </a:t>
            </a:r>
            <a:r>
              <a:rPr lang="en-US" dirty="0" err="1" smtClean="0"/>
              <a:t>Nav</a:t>
            </a:r>
            <a:r>
              <a:rPr lang="en-US" dirty="0" smtClean="0"/>
              <a:t>=3; ER=11</a:t>
            </a:r>
          </a:p>
          <a:p>
            <a:pPr lvl="0"/>
            <a:r>
              <a:rPr lang="en-US" dirty="0" smtClean="0"/>
              <a:t>Navigation Studies – FY12 Budget</a:t>
            </a:r>
          </a:p>
          <a:p>
            <a:pPr lvl="1"/>
            <a:r>
              <a:rPr lang="en-US" dirty="0" err="1" smtClean="0"/>
              <a:t>Nav</a:t>
            </a:r>
            <a:r>
              <a:rPr lang="en-US" dirty="0" smtClean="0"/>
              <a:t> BL received $11 million for Remaining Items; $7.1 million for studies</a:t>
            </a:r>
          </a:p>
          <a:p>
            <a:pPr lvl="1"/>
            <a:r>
              <a:rPr lang="en-US" dirty="0" smtClean="0"/>
              <a:t>Unfunded</a:t>
            </a:r>
          </a:p>
          <a:p>
            <a:pPr lvl="2"/>
            <a:r>
              <a:rPr lang="en-US" dirty="0" smtClean="0"/>
              <a:t>Recons:  30 projects for $3.9 million of which 28 were new starts</a:t>
            </a:r>
          </a:p>
          <a:p>
            <a:pPr lvl="2"/>
            <a:r>
              <a:rPr lang="en-US" dirty="0" smtClean="0"/>
              <a:t>Feasibilities: </a:t>
            </a:r>
          </a:p>
          <a:p>
            <a:pPr lvl="3"/>
            <a:r>
              <a:rPr lang="en-US" dirty="0" smtClean="0"/>
              <a:t>34 projects for $21.4 million requested (12 new starts); </a:t>
            </a:r>
          </a:p>
          <a:p>
            <a:pPr lvl="3"/>
            <a:r>
              <a:rPr lang="en-US" dirty="0" smtClean="0"/>
              <a:t>9 budgeted (3 completions and 6 continuing) fir $4.5 million</a:t>
            </a:r>
          </a:p>
          <a:p>
            <a:pPr lvl="2"/>
            <a:r>
              <a:rPr lang="en-US" dirty="0" smtClean="0"/>
              <a:t>PEDs</a:t>
            </a:r>
          </a:p>
          <a:p>
            <a:pPr lvl="3"/>
            <a:r>
              <a:rPr lang="en-US" dirty="0" smtClean="0"/>
              <a:t>26 projects for $37.4 million requested (14 new starts)</a:t>
            </a:r>
          </a:p>
          <a:p>
            <a:pPr lvl="3"/>
            <a:r>
              <a:rPr lang="en-US" dirty="0" smtClean="0"/>
              <a:t>2 budgeted for $2.6 million</a:t>
            </a:r>
          </a:p>
          <a:p>
            <a:endParaRPr lang="en-US" dirty="0"/>
          </a:p>
        </p:txBody>
      </p:sp>
      <p:sp>
        <p:nvSpPr>
          <p:cNvPr id="4" name="Slide Number Placeholder 3"/>
          <p:cNvSpPr>
            <a:spLocks noGrp="1"/>
          </p:cNvSpPr>
          <p:nvPr>
            <p:ph type="sldNum" sz="quarter" idx="10"/>
          </p:nvPr>
        </p:nvSpPr>
        <p:spPr>
          <a:xfrm>
            <a:off x="3884027" y="8737700"/>
            <a:ext cx="2972421" cy="460293"/>
          </a:xfrm>
          <a:prstGeom prst="rect">
            <a:avLst/>
          </a:prstGeom>
        </p:spPr>
        <p:txBody>
          <a:bodyPr lIns="90041" tIns="45020" rIns="90041" bIns="45020"/>
          <a:lstStyle/>
          <a:p>
            <a:pPr>
              <a:defRPr/>
            </a:pPr>
            <a:fld id="{4057FFD7-457A-4745-9845-6F2653C40B08}"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smtClean="0"/>
              <a:t>Navigation Studies – FY12 Budget</a:t>
            </a:r>
          </a:p>
          <a:p>
            <a:pPr lvl="0"/>
            <a:r>
              <a:rPr lang="en-US" dirty="0" err="1" smtClean="0"/>
              <a:t>Nav</a:t>
            </a:r>
            <a:r>
              <a:rPr lang="en-US" dirty="0" smtClean="0"/>
              <a:t> BL received $11 million for Remaining Items; $7.1 million for studies</a:t>
            </a:r>
          </a:p>
          <a:p>
            <a:pPr lvl="0">
              <a:buFont typeface="Arial" pitchFamily="34" charset="0"/>
              <a:buChar char="•"/>
            </a:pPr>
            <a:r>
              <a:rPr lang="en-US" dirty="0" smtClean="0"/>
              <a:t>  Unfunded</a:t>
            </a:r>
          </a:p>
          <a:p>
            <a:pPr lvl="1">
              <a:buFont typeface="Arial" pitchFamily="34" charset="0"/>
              <a:buChar char="•"/>
            </a:pPr>
            <a:r>
              <a:rPr lang="en-US" dirty="0" smtClean="0"/>
              <a:t>Recons:  We did not fund 30 projects for $3.9 million of which 28 were new starts</a:t>
            </a:r>
          </a:p>
          <a:p>
            <a:pPr lvl="1">
              <a:buFont typeface="Arial" pitchFamily="34" charset="0"/>
              <a:buChar char="•"/>
            </a:pPr>
            <a:r>
              <a:rPr lang="en-US" dirty="0" smtClean="0"/>
              <a:t>Feasibilities: </a:t>
            </a:r>
          </a:p>
          <a:p>
            <a:pPr lvl="2">
              <a:buFont typeface="Arial" pitchFamily="34" charset="0"/>
              <a:buChar char="•"/>
            </a:pPr>
            <a:r>
              <a:rPr lang="en-US" dirty="0" smtClean="0"/>
              <a:t> 34 projects for $21.4 million were requested (12 new starts); </a:t>
            </a:r>
          </a:p>
          <a:p>
            <a:pPr lvl="2">
              <a:buFont typeface="Arial" pitchFamily="34" charset="0"/>
              <a:buChar char="•"/>
            </a:pPr>
            <a:r>
              <a:rPr lang="en-US" dirty="0" smtClean="0"/>
              <a:t> We budgeted only 9 </a:t>
            </a:r>
            <a:r>
              <a:rPr lang="en-US" dirty="0" err="1" smtClean="0"/>
              <a:t>Nav</a:t>
            </a:r>
            <a:r>
              <a:rPr lang="en-US" dirty="0" smtClean="0"/>
              <a:t> studies (3 completions and 6 continuing) fir $4.5 million</a:t>
            </a:r>
          </a:p>
          <a:p>
            <a:pPr lvl="1">
              <a:buFont typeface="Arial" pitchFamily="34" charset="0"/>
              <a:buChar char="•"/>
            </a:pPr>
            <a:r>
              <a:rPr lang="en-US" dirty="0" smtClean="0"/>
              <a:t>PEDs</a:t>
            </a:r>
          </a:p>
          <a:p>
            <a:pPr lvl="2">
              <a:buFont typeface="Arial" pitchFamily="34" charset="0"/>
              <a:buChar char="•"/>
            </a:pPr>
            <a:r>
              <a:rPr lang="en-US" dirty="0" smtClean="0"/>
              <a:t>26 projects for $37.4 million were requested (14 new starts)</a:t>
            </a:r>
          </a:p>
          <a:p>
            <a:pPr lvl="2">
              <a:buFont typeface="Arial" pitchFamily="34" charset="0"/>
              <a:buChar char="•"/>
            </a:pPr>
            <a:r>
              <a:rPr lang="en-US" dirty="0" smtClean="0"/>
              <a:t>We budgeted 2 studies for $2.6 million</a:t>
            </a:r>
          </a:p>
          <a:p>
            <a:r>
              <a:rPr lang="en-US" dirty="0" smtClean="0"/>
              <a:t>So… There were additional </a:t>
            </a:r>
            <a:r>
              <a:rPr lang="en-US" dirty="0" err="1" smtClean="0"/>
              <a:t>Nav</a:t>
            </a:r>
            <a:r>
              <a:rPr lang="en-US" dirty="0" smtClean="0"/>
              <a:t> studies that could have been budgeted.  We just didn’t select them.</a:t>
            </a:r>
          </a:p>
          <a:p>
            <a:endParaRPr lang="en-US" dirty="0" smtClean="0"/>
          </a:p>
          <a:p>
            <a:r>
              <a:rPr lang="en-US" dirty="0" smtClean="0"/>
              <a:t>The Navigation Business Line is about 32% of our total program but only 17% of the Investigations Program---which determines where we spend our future construction money.  Have we erred by not allocating more funds to the study of deep draft channels.  We certainly had opportunities to fund more </a:t>
            </a:r>
            <a:r>
              <a:rPr lang="en-US" dirty="0" err="1" smtClean="0"/>
              <a:t>nav</a:t>
            </a:r>
            <a:r>
              <a:rPr lang="en-US" dirty="0" smtClean="0"/>
              <a:t> studies.</a:t>
            </a:r>
          </a:p>
          <a:p>
            <a:r>
              <a:rPr lang="en-US" dirty="0" smtClean="0"/>
              <a:t>And if we did, which of the </a:t>
            </a:r>
            <a:r>
              <a:rPr lang="en-US" dirty="0" err="1" smtClean="0"/>
              <a:t>Nav</a:t>
            </a:r>
            <a:r>
              <a:rPr lang="en-US" dirty="0" smtClean="0"/>
              <a:t> studies would we have selected?</a:t>
            </a:r>
          </a:p>
          <a:p>
            <a:pPr>
              <a:buFont typeface="Arial" pitchFamily="34" charset="0"/>
              <a:buChar char="•"/>
            </a:pPr>
            <a:r>
              <a:rPr lang="en-US" dirty="0" smtClean="0"/>
              <a:t>Would we have looked at intersection of projects with likelihood to receive post-</a:t>
            </a:r>
            <a:r>
              <a:rPr lang="en-US" dirty="0" err="1" smtClean="0"/>
              <a:t>Panamax</a:t>
            </a:r>
            <a:r>
              <a:rPr lang="en-US" dirty="0" smtClean="0"/>
              <a:t> vessels?</a:t>
            </a:r>
          </a:p>
          <a:p>
            <a:pPr>
              <a:buFont typeface="Arial" pitchFamily="34" charset="0"/>
              <a:buChar char="•"/>
            </a:pPr>
            <a:r>
              <a:rPr lang="en-US" dirty="0" smtClean="0"/>
              <a:t>Would we have looked at intersection of projects with DOT intermodal investments?</a:t>
            </a:r>
          </a:p>
          <a:p>
            <a:pPr>
              <a:buFont typeface="Arial" pitchFamily="34" charset="0"/>
              <a:buChar char="•"/>
            </a:pPr>
            <a:r>
              <a:rPr lang="en-US" dirty="0" smtClean="0"/>
              <a:t>What should be our strategy for selecting studies?</a:t>
            </a:r>
          </a:p>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737700"/>
            <a:ext cx="2972421" cy="460293"/>
          </a:xfrm>
          <a:prstGeom prst="rect">
            <a:avLst/>
          </a:prstGeom>
        </p:spPr>
        <p:txBody>
          <a:bodyPr lIns="90041" tIns="45020" rIns="90041" bIns="45020"/>
          <a:lstStyle/>
          <a:p>
            <a:pPr>
              <a:defRPr/>
            </a:pPr>
            <a:fld id="{4057FFD7-457A-4745-9845-6F2653C40B08}"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27" y="8737700"/>
            <a:ext cx="2972590" cy="460293"/>
          </a:xfrm>
          <a:prstGeom prst="rect">
            <a:avLst/>
          </a:prstGeom>
          <a:ln/>
        </p:spPr>
        <p:txBody>
          <a:bodyPr lIns="90754" tIns="45377" rIns="90754" bIns="45377"/>
          <a:lstStyle/>
          <a:p>
            <a:fld id="{79D7D0CE-812D-4AFA-9213-972995EAB1CA}" type="slidenum">
              <a:rPr lang="en-US"/>
              <a:pPr/>
              <a:t>25</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166,000 records nationwide in </a:t>
            </a:r>
            <a:r>
              <a:rPr lang="en-US" smtClean="0"/>
              <a:t>OCA database </a:t>
            </a:r>
            <a:endParaRPr lang="en-US"/>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61F3FF02-6F48-7942-A137-A65CD712B67C}"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Concern for HQ intellectual capital dedicated to indirect efforts – global water issues, climate change</a:t>
            </a:r>
          </a:p>
          <a:p>
            <a:r>
              <a:rPr lang="en-US" dirty="0" smtClean="0"/>
              <a:t>What will keep the USACE</a:t>
            </a:r>
            <a:r>
              <a:rPr lang="en-US" baseline="0" dirty="0" smtClean="0"/>
              <a:t> technical organizations challenged with important work for the Nation? Planning, Engineering and Construction are on a bad </a:t>
            </a:r>
            <a:r>
              <a:rPr lang="en-US" baseline="0" dirty="0" err="1" smtClean="0"/>
              <a:t>trendline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MG Grisoli asked these questions be addressed in his orientation briefing</a:t>
            </a:r>
            <a:r>
              <a:rPr lang="en-US" baseline="0" dirty="0" smtClean="0"/>
              <a:t> as incoming DCW and I thought I’d share them with you.  Hopefully you agree with this focus, if not let me know.  </a:t>
            </a:r>
            <a:endParaRPr lang="en-US" dirty="0"/>
          </a:p>
        </p:txBody>
      </p:sp>
      <p:sp>
        <p:nvSpPr>
          <p:cNvPr id="4" name="Slide Number Placeholder 3"/>
          <p:cNvSpPr>
            <a:spLocks noGrp="1"/>
          </p:cNvSpPr>
          <p:nvPr>
            <p:ph type="sldNum" sz="quarter" idx="10"/>
          </p:nvPr>
        </p:nvSpPr>
        <p:spPr>
          <a:xfrm>
            <a:off x="3885051" y="8738010"/>
            <a:ext cx="2971382" cy="459978"/>
          </a:xfrm>
          <a:prstGeom prst="rect">
            <a:avLst/>
          </a:prstGeom>
        </p:spPr>
        <p:txBody>
          <a:bodyPr lIns="90535" tIns="45267" rIns="90535" bIns="45267"/>
          <a:lstStyle/>
          <a:p>
            <a:pPr>
              <a:defRPr/>
            </a:pPr>
            <a:fld id="{39C114A6-31EF-4CDD-B0F8-8BC2734BD2E0}"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3883483" y="8738010"/>
            <a:ext cx="2972950" cy="459978"/>
          </a:xfrm>
          <a:prstGeom prst="rect">
            <a:avLst/>
          </a:prstGeom>
          <a:noFill/>
          <a:ln>
            <a:miter lim="800000"/>
            <a:headEnd/>
            <a:tailEnd/>
          </a:ln>
        </p:spPr>
        <p:txBody>
          <a:bodyPr lIns="90535" tIns="45267" rIns="90535" bIns="45267"/>
          <a:lstStyle/>
          <a:p>
            <a:fld id="{0944C68E-8EA1-4DEA-80CC-316FD7FEF577}" type="slidenum">
              <a:rPr lang="en-US"/>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pPr>
              <a:buFontTx/>
              <a:buChar char="•"/>
            </a:pPr>
            <a:r>
              <a:rPr lang="en-US" dirty="0" smtClean="0">
                <a:latin typeface="Arial" pitchFamily="34" charset="0"/>
              </a:rPr>
              <a:t>First I have to start by stating our mission :</a:t>
            </a:r>
          </a:p>
          <a:p>
            <a:pPr>
              <a:buFontTx/>
              <a:buChar char="•"/>
            </a:pPr>
            <a:r>
              <a:rPr lang="en-US" dirty="0" smtClean="0">
                <a:latin typeface="Arial" pitchFamily="34" charset="0"/>
              </a:rPr>
              <a:t>It is a bit wordy, but bottom line is- we provide reliable and resilient navigation infrastructure for movement of waterborne commerce.</a:t>
            </a:r>
          </a:p>
          <a:p>
            <a:pPr>
              <a:buFontTx/>
              <a:buChar char="•"/>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3885051" y="8738010"/>
            <a:ext cx="2971382" cy="459978"/>
          </a:xfrm>
          <a:prstGeom prst="rect">
            <a:avLst/>
          </a:prstGeom>
          <a:noFill/>
          <a:ln>
            <a:miter lim="800000"/>
            <a:headEnd/>
            <a:tailEnd/>
          </a:ln>
        </p:spPr>
        <p:txBody>
          <a:bodyPr lIns="91748" tIns="45874" rIns="91748" bIns="45874"/>
          <a:lstStyle/>
          <a:p>
            <a:fld id="{B637C6F1-CCC5-4F43-B328-B94D2A1F993D}" type="slidenum">
              <a:rPr lang="en-US"/>
              <a:pPr/>
              <a:t>4</a:t>
            </a:fld>
            <a:endParaRPr lang="en-US"/>
          </a:p>
        </p:txBody>
      </p:sp>
      <p:sp>
        <p:nvSpPr>
          <p:cNvPr id="38915" name="Rectangle 2"/>
          <p:cNvSpPr>
            <a:spLocks noGrp="1" noRot="1" noChangeAspect="1" noChangeArrowheads="1" noTextEdit="1"/>
          </p:cNvSpPr>
          <p:nvPr>
            <p:ph type="sldImg"/>
          </p:nvPr>
        </p:nvSpPr>
        <p:spPr>
          <a:xfrm>
            <a:off x="1143000" y="698500"/>
            <a:ext cx="4579938" cy="3435350"/>
          </a:xfrm>
          <a:ln cap="flat"/>
        </p:spPr>
      </p:sp>
      <p:sp>
        <p:nvSpPr>
          <p:cNvPr id="38916" name="Rectangle 3"/>
          <p:cNvSpPr>
            <a:spLocks noGrp="1" noChangeArrowheads="1"/>
          </p:cNvSpPr>
          <p:nvPr>
            <p:ph type="body" idx="1"/>
          </p:nvPr>
        </p:nvSpPr>
        <p:spPr>
          <a:xfrm>
            <a:off x="912102" y="4369793"/>
            <a:ext cx="5032230" cy="4139803"/>
          </a:xfrm>
          <a:noFill/>
          <a:ln w="9525"/>
        </p:spPr>
        <p:txBody>
          <a:bodyPr lIns="92571" tIns="44691" rIns="92571" bIns="44691"/>
          <a:lstStyle/>
          <a:p>
            <a:r>
              <a:rPr lang="en-US" dirty="0" smtClean="0">
                <a:latin typeface="Arial" pitchFamily="34" charset="0"/>
              </a:rPr>
              <a:t>25,000 miles of commercially important waterways.</a:t>
            </a:r>
          </a:p>
          <a:p>
            <a:r>
              <a:rPr lang="en-US" dirty="0" smtClean="0">
                <a:latin typeface="Arial" pitchFamily="34" charset="0"/>
              </a:rPr>
              <a:t>Coastal: 59 High Use, greater than 10M tons per year; 100 Moderate Use, 1-10M tons per year; 908 Base Use, less than 1M tons per year. </a:t>
            </a:r>
          </a:p>
          <a:p>
            <a:r>
              <a:rPr lang="en-US" dirty="0" smtClean="0">
                <a:latin typeface="Arial" pitchFamily="34" charset="0"/>
              </a:rPr>
              <a:t>Navigation locks service life is 50 years, average age of locks is 53 years.</a:t>
            </a:r>
          </a:p>
          <a:p>
            <a:r>
              <a:rPr lang="en-US" dirty="0" smtClean="0">
                <a:latin typeface="Arial" pitchFamily="34" charset="0"/>
              </a:rPr>
              <a:t>Channel dredging averages 280M cubic yards per year – new work and maintenance.</a:t>
            </a:r>
          </a:p>
          <a:p>
            <a:r>
              <a:rPr lang="en-US" dirty="0" smtClean="0">
                <a:latin typeface="Arial" pitchFamily="34" charset="0"/>
              </a:rPr>
              <a:t>Structures - jetties, training works:</a:t>
            </a:r>
          </a:p>
          <a:p>
            <a:r>
              <a:rPr lang="en-US" dirty="0" smtClean="0">
                <a:latin typeface="Arial" pitchFamily="34" charset="0"/>
              </a:rPr>
              <a:t>Breakwater 362, Jetty 272, Pier 97, Revetment 60, Groin 42, Dike 40, Bulkhead 10, Seawall 4, Other 42 </a:t>
            </a:r>
          </a:p>
          <a:p>
            <a:r>
              <a:rPr lang="en-US" dirty="0" smtClean="0">
                <a:latin typeface="Arial" pitchFamily="34" charset="0"/>
              </a:rPr>
              <a:t>Bridges vary from high use public bridges over Federal </a:t>
            </a:r>
            <a:r>
              <a:rPr lang="en-US" dirty="0" err="1" smtClean="0">
                <a:latin typeface="Arial" pitchFamily="34" charset="0"/>
              </a:rPr>
              <a:t>nav</a:t>
            </a:r>
            <a:r>
              <a:rPr lang="en-US" dirty="0" smtClean="0">
                <a:latin typeface="Arial" pitchFamily="34" charset="0"/>
              </a:rPr>
              <a:t> channels, mostly in NAD to culverts for vehicular traffic at project sites.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Presidents Exports</a:t>
            </a:r>
            <a:r>
              <a:rPr lang="en-US" baseline="0" dirty="0" smtClean="0"/>
              <a:t> initiative was issued Mar 2010</a:t>
            </a:r>
          </a:p>
          <a:p>
            <a:r>
              <a:rPr lang="en-US" baseline="0" dirty="0" smtClean="0"/>
              <a:t>Double exports linked to deepening of coastal ports in preparation of new Panama Canal locks opening in 2014 and accommodating 50’ draft ships</a:t>
            </a:r>
          </a:p>
          <a:p>
            <a:endParaRPr lang="en-US" dirty="0"/>
          </a:p>
        </p:txBody>
      </p:sp>
      <p:sp>
        <p:nvSpPr>
          <p:cNvPr id="4" name="Slide Number Placeholder 3"/>
          <p:cNvSpPr>
            <a:spLocks noGrp="1"/>
          </p:cNvSpPr>
          <p:nvPr>
            <p:ph type="sldNum" sz="quarter" idx="10"/>
          </p:nvPr>
        </p:nvSpPr>
        <p:spPr>
          <a:xfrm>
            <a:off x="3885051" y="8738010"/>
            <a:ext cx="2971382" cy="459978"/>
          </a:xfrm>
          <a:prstGeom prst="rect">
            <a:avLst/>
          </a:prstGeom>
        </p:spPr>
        <p:txBody>
          <a:bodyPr lIns="90535" tIns="45267" rIns="90535" bIns="45267"/>
          <a:lstStyle/>
          <a:p>
            <a:pPr>
              <a:defRPr/>
            </a:pPr>
            <a:fld id="{39C114A6-31EF-4CDD-B0F8-8BC2734BD2E0}"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885051" y="8738010"/>
            <a:ext cx="2971382" cy="459978"/>
          </a:xfrm>
          <a:prstGeom prst="rect">
            <a:avLst/>
          </a:prstGeom>
          <a:noFill/>
          <a:ln>
            <a:miter lim="800000"/>
            <a:headEnd/>
            <a:tailEnd/>
          </a:ln>
        </p:spPr>
        <p:txBody>
          <a:bodyPr lIns="91748" tIns="45874" rIns="91748" bIns="45874"/>
          <a:lstStyle/>
          <a:p>
            <a:fld id="{92B08B5A-43AA-4BF3-82A2-FE55D250A5CE}" type="slidenum">
              <a:rPr lang="en-US"/>
              <a:pPr/>
              <a:t>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r>
              <a:rPr lang="en-US" dirty="0" smtClean="0">
                <a:latin typeface="Arial" pitchFamily="34" charset="0"/>
              </a:rPr>
              <a:t>Inland Construction has decreased due to IWTF constraints </a:t>
            </a:r>
          </a:p>
          <a:p>
            <a:r>
              <a:rPr lang="en-US" dirty="0" smtClean="0">
                <a:latin typeface="Arial" pitchFamily="34" charset="0"/>
              </a:rPr>
              <a:t>Emphasis on FDR with Dam Safety Actions</a:t>
            </a:r>
          </a:p>
          <a:p>
            <a:r>
              <a:rPr lang="en-US" dirty="0" smtClean="0">
                <a:latin typeface="Arial" pitchFamily="34" charset="0"/>
              </a:rPr>
              <a:t>Answering</a:t>
            </a:r>
            <a:r>
              <a:rPr lang="en-US" baseline="0" dirty="0" smtClean="0">
                <a:latin typeface="Arial" pitchFamily="34" charset="0"/>
              </a:rPr>
              <a:t> the question ‘</a:t>
            </a:r>
            <a:r>
              <a:rPr lang="en-US" dirty="0" smtClean="0">
                <a:latin typeface="Arial" pitchFamily="34" charset="0"/>
              </a:rPr>
              <a:t>So what?’  Flat budgets result in reduced buying power given increased dredging costs – fuel, steel, labor, about 30% in last 3 years.  Result is decreased channel availability and increased unscheduled lock closures.  </a:t>
            </a:r>
          </a:p>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smtClean="0">
                <a:solidFill>
                  <a:schemeClr val="tx1"/>
                </a:solidFill>
                <a:latin typeface="Arial" charset="0"/>
                <a:ea typeface="+mn-ea"/>
                <a:cs typeface="+mn-cs"/>
              </a:rPr>
              <a:t>High Use:</a:t>
            </a:r>
            <a:r>
              <a:rPr lang="en-US" sz="1400" b="1" kern="1200" baseline="0" dirty="0" smtClean="0">
                <a:solidFill>
                  <a:schemeClr val="tx1"/>
                </a:solidFill>
                <a:latin typeface="Arial" charset="0"/>
                <a:ea typeface="+mn-ea"/>
                <a:cs typeface="+mn-cs"/>
              </a:rPr>
              <a:t> Los Angeles and Long Beach had no funds requested; Also some projects report tonnage separately but are budgeted under 1 project for example: Newport News/Norfolk/Thimble Shoal;  </a:t>
            </a:r>
            <a:r>
              <a:rPr lang="en-US" sz="1400" b="1" kern="1200" baseline="0" dirty="0" err="1" smtClean="0">
                <a:solidFill>
                  <a:schemeClr val="tx1"/>
                </a:solidFill>
                <a:latin typeface="Arial" charset="0"/>
                <a:ea typeface="+mn-ea"/>
                <a:cs typeface="+mn-cs"/>
              </a:rPr>
              <a:t>Tolchester</a:t>
            </a:r>
            <a:r>
              <a:rPr lang="en-US" sz="1400" b="1" kern="1200" baseline="0" dirty="0" smtClean="0">
                <a:solidFill>
                  <a:schemeClr val="tx1"/>
                </a:solidFill>
                <a:latin typeface="Arial" charset="0"/>
                <a:ea typeface="+mn-ea"/>
                <a:cs typeface="+mn-cs"/>
              </a:rPr>
              <a:t>/Baltimore and Port of NY/NJ</a:t>
            </a:r>
            <a:endParaRPr lang="en-US" sz="1400" b="1" kern="1200" dirty="0" smtClean="0">
              <a:solidFill>
                <a:schemeClr val="tx1"/>
              </a:solidFill>
              <a:latin typeface="Arial" charset="0"/>
              <a:ea typeface="+mn-ea"/>
              <a:cs typeface="+mn-cs"/>
            </a:endParaRPr>
          </a:p>
          <a:p>
            <a:endParaRPr lang="en-US" sz="1400" b="1" kern="1200" dirty="0" smtClean="0">
              <a:solidFill>
                <a:schemeClr val="tx1"/>
              </a:solidFill>
              <a:latin typeface="Arial" charset="0"/>
              <a:ea typeface="+mn-ea"/>
              <a:cs typeface="+mn-cs"/>
            </a:endParaRPr>
          </a:p>
          <a:p>
            <a:r>
              <a:rPr lang="en-US" sz="1400" b="1" kern="1200" dirty="0" smtClean="0">
                <a:solidFill>
                  <a:schemeClr val="tx1"/>
                </a:solidFill>
                <a:latin typeface="Arial" charset="0"/>
                <a:ea typeface="+mn-ea"/>
                <a:cs typeface="+mn-cs"/>
              </a:rPr>
              <a:t>In addition to the funded projects there are 35 Project</a:t>
            </a:r>
            <a:r>
              <a:rPr lang="en-US" sz="1400" b="1" kern="1200" baseline="0" dirty="0" smtClean="0">
                <a:solidFill>
                  <a:schemeClr val="tx1"/>
                </a:solidFill>
                <a:latin typeface="Arial" charset="0"/>
                <a:ea typeface="+mn-ea"/>
                <a:cs typeface="+mn-cs"/>
              </a:rPr>
              <a:t> Condition Survey </a:t>
            </a:r>
            <a:r>
              <a:rPr lang="en-US" sz="1400" b="1" kern="1200" dirty="0" smtClean="0">
                <a:solidFill>
                  <a:schemeClr val="tx1"/>
                </a:solidFill>
                <a:latin typeface="Arial" charset="0"/>
                <a:ea typeface="+mn-ea"/>
                <a:cs typeface="+mn-cs"/>
              </a:rPr>
              <a:t>work packages and 1 Removal of Aquatic Growth in</a:t>
            </a:r>
            <a:r>
              <a:rPr lang="en-US" sz="1400" b="1" kern="1200" baseline="0" dirty="0" smtClean="0">
                <a:solidFill>
                  <a:schemeClr val="tx1"/>
                </a:solidFill>
                <a:latin typeface="Arial" charset="0"/>
                <a:ea typeface="+mn-ea"/>
                <a:cs typeface="+mn-cs"/>
              </a:rPr>
              <a:t> FY11 and 12</a:t>
            </a:r>
            <a:r>
              <a:rPr lang="en-US" sz="1400" b="1" kern="1200" dirty="0" smtClean="0">
                <a:solidFill>
                  <a:schemeClr val="tx1"/>
                </a:solidFill>
                <a:latin typeface="Arial" charset="0"/>
                <a:ea typeface="+mn-ea"/>
                <a:cs typeface="+mn-cs"/>
              </a:rPr>
              <a:t>.</a:t>
            </a:r>
          </a:p>
          <a:p>
            <a:r>
              <a:rPr lang="en-US" sz="1400" b="1" kern="1200" dirty="0" smtClean="0">
                <a:solidFill>
                  <a:schemeClr val="tx1"/>
                </a:solidFill>
                <a:latin typeface="Arial" charset="0"/>
                <a:ea typeface="+mn-ea"/>
                <a:cs typeface="+mn-cs"/>
              </a:rPr>
              <a:t>OMB guidance contained in M-10-20</a:t>
            </a:r>
          </a:p>
          <a:p>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883483" y="8738010"/>
            <a:ext cx="2972950" cy="459978"/>
          </a:xfrm>
          <a:prstGeom prst="rect">
            <a:avLst/>
          </a:prstGeom>
          <a:noFill/>
          <a:ln>
            <a:miter lim="800000"/>
            <a:headEnd/>
            <a:tailEnd/>
          </a:ln>
        </p:spPr>
        <p:txBody>
          <a:bodyPr lIns="90535" tIns="45267" rIns="90535" bIns="45267"/>
          <a:lstStyle/>
          <a:p>
            <a:fld id="{C078CA0C-71E5-4EBC-8CB6-03DB986C7F5C}" type="slidenum">
              <a:rPr lang="en-US"/>
              <a:pPr/>
              <a:t>8</a:t>
            </a:fld>
            <a:endParaRPr lang="en-US"/>
          </a:p>
        </p:txBody>
      </p:sp>
      <p:sp>
        <p:nvSpPr>
          <p:cNvPr id="37891" name="Rectangle 2"/>
          <p:cNvSpPr>
            <a:spLocks noGrp="1" noRot="1" noChangeAspect="1" noChangeArrowheads="1" noTextEdit="1"/>
          </p:cNvSpPr>
          <p:nvPr>
            <p:ph type="sldImg"/>
          </p:nvPr>
        </p:nvSpPr>
        <p:spPr>
          <a:xfrm>
            <a:off x="1146175" y="684213"/>
            <a:ext cx="4570413" cy="3429000"/>
          </a:xfrm>
          <a:ln/>
        </p:spPr>
      </p:sp>
      <p:sp>
        <p:nvSpPr>
          <p:cNvPr id="37892" name="Rectangle 3"/>
          <p:cNvSpPr>
            <a:spLocks noGrp="1" noChangeArrowheads="1"/>
          </p:cNvSpPr>
          <p:nvPr>
            <p:ph type="body" idx="1"/>
          </p:nvPr>
        </p:nvSpPr>
        <p:spPr>
          <a:xfrm>
            <a:off x="916804" y="4338288"/>
            <a:ext cx="5024394" cy="4188637"/>
          </a:xfrm>
          <a:noFill/>
          <a:ln w="9525"/>
        </p:spPr>
        <p:txBody>
          <a:bodyPr/>
          <a:lstStyle/>
          <a:p>
            <a:r>
              <a:rPr lang="en-US" dirty="0" smtClean="0">
                <a:latin typeface="Arial" pitchFamily="34" charset="0"/>
              </a:rPr>
              <a:t>Studies:</a:t>
            </a:r>
          </a:p>
          <a:p>
            <a:r>
              <a:rPr lang="en-US" dirty="0" err="1" smtClean="0">
                <a:latin typeface="Arial" pitchFamily="34" charset="0"/>
              </a:rPr>
              <a:t>Jax</a:t>
            </a:r>
            <a:r>
              <a:rPr lang="en-US" dirty="0" smtClean="0">
                <a:latin typeface="Arial" pitchFamily="34" charset="0"/>
              </a:rPr>
              <a:t> is 40’, considering 45’</a:t>
            </a:r>
          </a:p>
          <a:p>
            <a:r>
              <a:rPr lang="en-US" dirty="0" smtClean="0">
                <a:latin typeface="Arial" pitchFamily="34" charset="0"/>
              </a:rPr>
              <a:t>SNWW is 40’, considering 45’</a:t>
            </a:r>
          </a:p>
          <a:p>
            <a:r>
              <a:rPr lang="en-US" dirty="0" smtClean="0">
                <a:latin typeface="Arial" pitchFamily="34" charset="0"/>
              </a:rPr>
              <a:t>Freeport is 45’, considering down to 60’</a:t>
            </a:r>
          </a:p>
          <a:p>
            <a:r>
              <a:rPr lang="en-US" dirty="0" smtClean="0">
                <a:latin typeface="Arial" pitchFamily="34" charset="0"/>
              </a:rPr>
              <a:t>Brazos is 42’, considering down to 60’</a:t>
            </a:r>
          </a:p>
          <a:p>
            <a:r>
              <a:rPr lang="en-US" dirty="0" smtClean="0">
                <a:latin typeface="Arial" pitchFamily="34" charset="0"/>
              </a:rPr>
              <a:t>Great Lakes is multiple projects, depths vary</a:t>
            </a:r>
            <a:r>
              <a:rPr lang="en-US" baseline="0" dirty="0" smtClean="0">
                <a:latin typeface="Arial" pitchFamily="34" charset="0"/>
              </a:rPr>
              <a:t> </a:t>
            </a:r>
            <a:endParaRPr lang="en-US" dirty="0" smtClean="0">
              <a:latin typeface="Arial" pitchFamily="34" charset="0"/>
            </a:endParaRPr>
          </a:p>
          <a:p>
            <a:r>
              <a:rPr lang="en-US" dirty="0" smtClean="0">
                <a:latin typeface="Arial" pitchFamily="34" charset="0"/>
              </a:rPr>
              <a:t>Palm Beach is 35’, considering</a:t>
            </a:r>
            <a:r>
              <a:rPr lang="en-US" baseline="0" dirty="0" smtClean="0">
                <a:latin typeface="Arial" pitchFamily="34" charset="0"/>
              </a:rPr>
              <a:t> </a:t>
            </a:r>
          </a:p>
          <a:p>
            <a:endParaRPr lang="en-US" baseline="0" dirty="0" smtClean="0">
              <a:latin typeface="Arial" pitchFamily="34" charset="0"/>
            </a:endParaRPr>
          </a:p>
          <a:p>
            <a:r>
              <a:rPr lang="en-US" baseline="0" dirty="0" smtClean="0">
                <a:latin typeface="Arial" pitchFamily="34" charset="0"/>
              </a:rPr>
              <a:t>Deepening</a:t>
            </a:r>
          </a:p>
          <a:p>
            <a:r>
              <a:rPr lang="en-US" baseline="0" dirty="0" smtClean="0">
                <a:latin typeface="Arial" pitchFamily="34" charset="0"/>
              </a:rPr>
              <a:t>NY/NJ is going to 50’</a:t>
            </a:r>
          </a:p>
          <a:p>
            <a:r>
              <a:rPr lang="en-US" baseline="0" dirty="0" smtClean="0">
                <a:latin typeface="Arial" pitchFamily="34" charset="0"/>
              </a:rPr>
              <a:t>Delaware River is going to 45’ (in FY11 </a:t>
            </a:r>
            <a:r>
              <a:rPr lang="en-US" baseline="0" dirty="0" err="1" smtClean="0">
                <a:latin typeface="Arial" pitchFamily="34" charset="0"/>
              </a:rPr>
              <a:t>Sen</a:t>
            </a:r>
            <a:r>
              <a:rPr lang="en-US" baseline="0" dirty="0" smtClean="0">
                <a:latin typeface="Arial" pitchFamily="34" charset="0"/>
              </a:rPr>
              <a:t>, not House) </a:t>
            </a:r>
          </a:p>
          <a:p>
            <a:r>
              <a:rPr lang="en-US" baseline="0" dirty="0" smtClean="0">
                <a:latin typeface="Arial" pitchFamily="34" charset="0"/>
              </a:rPr>
              <a:t>Sacramento Deep Water Ship Canal (Stockton) is 30’ going to 35’</a:t>
            </a:r>
          </a:p>
          <a:p>
            <a:r>
              <a:rPr lang="en-US" dirty="0" err="1" smtClean="0">
                <a:latin typeface="Arial" pitchFamily="34" charset="0"/>
              </a:rPr>
              <a:t>Soo</a:t>
            </a:r>
            <a:r>
              <a:rPr lang="en-US" dirty="0" smtClean="0">
                <a:latin typeface="Arial" pitchFamily="34" charset="0"/>
              </a:rPr>
              <a:t> locks: Cong add in FY11, BCR 0.8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 good, but 50’ needed for future and future is soon.</a:t>
            </a:r>
            <a:r>
              <a:rPr lang="en-US" baseline="0" dirty="0" smtClean="0"/>
              <a:t>  Panama Canal can pass ships with 50’ draft.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takeaway</a:t>
            </a:r>
            <a:r>
              <a:rPr lang="en-US" baseline="0" dirty="0" smtClean="0"/>
              <a:t> from this slide is present O&amp;M funding is only providing half the channel width available one third of the time at our Nation’s highest use channels.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B95B5843-2520-4AAF-8098-532F00EA84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09829F64-0969-4C79-BDAD-60E59B7324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8A69E9A0-93EF-4848-8568-963FF88D25F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D44A04B9-9547-406D-A8DD-FDCA609665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08100" y="152400"/>
            <a:ext cx="741203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800600"/>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30D15DA-57A9-4DC1-85E0-B1E63EE5A35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5422C2-8B5F-4275-9E4F-52E0B424244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0DCEEAB-110B-473F-8853-281C9C6E0C7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BFDE1D1-5D5A-4A1F-9BA4-269CCDCBD79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D2E6997-A51F-4F82-8C4F-41597B89ADE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9FCA3C6-1F19-4D27-8F44-0FEEC7BC3BB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2D845CC3-1F88-4493-B5FB-CBFF37BBDB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F73F392-7AF3-4B85-B64D-D38C31ED54B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85BC98B-8A45-4568-A7BB-5C62138CA0E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BB366B2-DE9C-47E3-AABD-252CD509912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6FD8565-E27C-4A9B-A882-0589B68A199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245A232-4AC3-4B1E-AC44-4BA8F19B7FD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1470DDEC-24E9-4C03-9E96-EC657D18422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89157ECF-F97B-4F14-83D5-1C8C72FF9E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r>
              <a:rPr lang="en-US"/>
              <a:t> </a:t>
            </a:r>
            <a:fld id="{34D75233-00FD-4BEA-B195-E26DC0589D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a:t> </a:t>
            </a:r>
            <a:fld id="{94F6C9BD-A0A9-4938-A05D-D68256E814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 </a:t>
            </a:r>
            <a:fld id="{42BD84BD-FBF7-419D-B7F7-AA856A6C9F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6A7EF97A-CCFE-4C1D-A8D3-45A50C01E8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237FEFEC-26D9-4CEC-A768-A25216D7A0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789738" y="493713"/>
            <a:ext cx="2341562" cy="336550"/>
          </a:xfrm>
          <a:prstGeom prst="rect">
            <a:avLst/>
          </a:prstGeom>
          <a:noFill/>
          <a:ln w="12700">
            <a:noFill/>
            <a:miter lim="800000"/>
            <a:headEnd/>
            <a:tailEnd/>
          </a:ln>
          <a:effectLst/>
        </p:spPr>
        <p:txBody>
          <a:bodyPr wrap="none" anchor="ctr"/>
          <a:lstStyle/>
          <a:p>
            <a:pPr>
              <a:defRPr/>
            </a:pPr>
            <a:endParaRPr lang="en-US" b="0" dirty="0"/>
          </a:p>
        </p:txBody>
      </p:sp>
      <p:sp>
        <p:nvSpPr>
          <p:cNvPr id="3084" name="Line 12"/>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dirty="0"/>
          </a:p>
        </p:txBody>
      </p:sp>
      <p:pic>
        <p:nvPicPr>
          <p:cNvPr id="2052" name="Picture 15" descr="ppt_camo_bkgrnd-02"/>
          <p:cNvPicPr>
            <a:picLocks noChangeAspect="1" noChangeArrowheads="1"/>
          </p:cNvPicPr>
          <p:nvPr/>
        </p:nvPicPr>
        <p:blipFill>
          <a:blip r:embed="rId15" cstate="print"/>
          <a:srcRect/>
          <a:stretch>
            <a:fillRect/>
          </a:stretch>
        </p:blipFill>
        <p:spPr bwMode="auto">
          <a:xfrm>
            <a:off x="0" y="0"/>
            <a:ext cx="9144000" cy="6861175"/>
          </a:xfrm>
          <a:prstGeom prst="rect">
            <a:avLst/>
          </a:prstGeom>
          <a:noFill/>
          <a:ln w="9525">
            <a:noFill/>
            <a:miter lim="800000"/>
            <a:headEnd/>
            <a:tailEnd/>
          </a:ln>
        </p:spPr>
      </p:pic>
      <p:pic>
        <p:nvPicPr>
          <p:cNvPr id="2053" name="Picture 16" descr="USACE_logo"/>
          <p:cNvPicPr>
            <a:picLocks noChangeAspect="1" noChangeArrowheads="1"/>
          </p:cNvPicPr>
          <p:nvPr/>
        </p:nvPicPr>
        <p:blipFill>
          <a:blip r:embed="rId16" cstate="print"/>
          <a:srcRect/>
          <a:stretch>
            <a:fillRect/>
          </a:stretch>
        </p:blipFill>
        <p:spPr bwMode="auto">
          <a:xfrm>
            <a:off x="8004175" y="5867400"/>
            <a:ext cx="758825" cy="519113"/>
          </a:xfrm>
          <a:prstGeom prst="rect">
            <a:avLst/>
          </a:prstGeom>
          <a:noFill/>
          <a:ln w="9525">
            <a:noFill/>
            <a:miter lim="800000"/>
            <a:headEnd/>
            <a:tailEnd/>
          </a:ln>
        </p:spPr>
      </p:pic>
      <p:sp>
        <p:nvSpPr>
          <p:cNvPr id="3089" name="Text Box 17"/>
          <p:cNvSpPr txBox="1">
            <a:spLocks noChangeArrowheads="1"/>
          </p:cNvSpPr>
          <p:nvPr/>
        </p:nvSpPr>
        <p:spPr bwMode="auto">
          <a:xfrm>
            <a:off x="6223000" y="65690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chemeClr val="tx1"/>
                </a:solidFill>
                <a:latin typeface="Arial" charset="0"/>
              </a:rPr>
              <a:t>BUILDING STRONG</a:t>
            </a:r>
            <a:r>
              <a:rPr lang="en-US" sz="1400" baseline="-25000" dirty="0">
                <a:solidFill>
                  <a:schemeClr val="tx1"/>
                </a:solidFill>
                <a:latin typeface="Arial" charset="0"/>
              </a:rPr>
              <a:t>®</a:t>
            </a:r>
          </a:p>
        </p:txBody>
      </p:sp>
      <p:sp>
        <p:nvSpPr>
          <p:cNvPr id="3090" name="Line 18"/>
          <p:cNvSpPr>
            <a:spLocks noChangeShapeType="1"/>
          </p:cNvSpPr>
          <p:nvPr/>
        </p:nvSpPr>
        <p:spPr bwMode="auto">
          <a:xfrm flipH="1">
            <a:off x="457200" y="6477000"/>
            <a:ext cx="8229600" cy="0"/>
          </a:xfrm>
          <a:prstGeom prst="line">
            <a:avLst/>
          </a:prstGeom>
          <a:noFill/>
          <a:ln w="9525">
            <a:solidFill>
              <a:schemeClr val="tx1"/>
            </a:solidFill>
            <a:round/>
            <a:headEnd/>
            <a:tailEnd/>
          </a:ln>
          <a:effectLst/>
        </p:spPr>
        <p:txBody>
          <a:bodyPr/>
          <a:lstStyle/>
          <a:p>
            <a:pPr>
              <a:defRPr/>
            </a:pPr>
            <a:endParaRPr lang="en-US" dirty="0"/>
          </a:p>
        </p:txBody>
      </p:sp>
      <p:sp>
        <p:nvSpPr>
          <p:cNvPr id="1031" name="Rectangle 7"/>
          <p:cNvSpPr>
            <a:spLocks noGrp="1" noChangeArrowheads="1"/>
          </p:cNvSpPr>
          <p:nvPr>
            <p:ph type="sldNum" sz="quarter" idx="4"/>
          </p:nvPr>
        </p:nvSpPr>
        <p:spPr bwMode="auto">
          <a:xfrm>
            <a:off x="28956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0">
                <a:solidFill>
                  <a:schemeClr val="tx1"/>
                </a:solidFill>
                <a:latin typeface="Arial" charset="0"/>
              </a:defRPr>
            </a:lvl1pPr>
          </a:lstStyle>
          <a:p>
            <a:pPr>
              <a:defRPr/>
            </a:pPr>
            <a:r>
              <a:rPr lang="en-US"/>
              <a:t> </a:t>
            </a:r>
            <a:fld id="{549C4D88-CF16-4C63-99FA-93A7A674A3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47" r:id="rId13"/>
  </p:sldLayoutIdLst>
  <p:hf hdr="0" ftr="0" dt="0"/>
  <p:txStyles>
    <p:title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pt_camo_bkgrnd-02"/>
          <p:cNvPicPr>
            <a:picLocks noChangeAspect="1" noChangeArrowheads="1"/>
          </p:cNvPicPr>
          <p:nvPr/>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2332677" name="Rectangle 5"/>
          <p:cNvSpPr>
            <a:spLocks noGrp="1" noChangeArrowheads="1"/>
          </p:cNvSpPr>
          <p:nvPr>
            <p:ph type="sldNum" sz="quarter" idx="4"/>
          </p:nvPr>
        </p:nvSpPr>
        <p:spPr bwMode="auto">
          <a:xfrm>
            <a:off x="36576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fld id="{E0C2B2E4-F65B-47F1-B88C-ED5185C71E58}" type="slidenum">
              <a:rPr lang="en-US"/>
              <a:pPr>
                <a:defRPr/>
              </a:pPr>
              <a:t>‹#›</a:t>
            </a:fld>
            <a:endParaRPr lang="en-US" dirty="0"/>
          </a:p>
        </p:txBody>
      </p:sp>
      <p:pic>
        <p:nvPicPr>
          <p:cNvPr id="3078" name="Picture 6" descr="USACE_logo"/>
          <p:cNvPicPr>
            <a:picLocks noChangeAspect="1" noChangeArrowheads="1"/>
          </p:cNvPicPr>
          <p:nvPr/>
        </p:nvPicPr>
        <p:blipFill>
          <a:blip r:embed="rId14" cstate="print"/>
          <a:srcRect/>
          <a:stretch>
            <a:fillRect/>
          </a:stretch>
        </p:blipFill>
        <p:spPr bwMode="auto">
          <a:xfrm>
            <a:off x="8004175" y="5851525"/>
            <a:ext cx="758825" cy="519113"/>
          </a:xfrm>
          <a:prstGeom prst="rect">
            <a:avLst/>
          </a:prstGeom>
          <a:noFill/>
          <a:ln w="9525">
            <a:noFill/>
            <a:miter lim="800000"/>
            <a:headEnd/>
            <a:tailEnd/>
          </a:ln>
        </p:spPr>
      </p:pic>
      <p:sp>
        <p:nvSpPr>
          <p:cNvPr id="2332679" name="Text Box 7"/>
          <p:cNvSpPr txBox="1">
            <a:spLocks noChangeArrowheads="1"/>
          </p:cNvSpPr>
          <p:nvPr/>
        </p:nvSpPr>
        <p:spPr bwMode="auto">
          <a:xfrm>
            <a:off x="6223000" y="6553200"/>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chemeClr val="tx1"/>
                </a:solidFill>
                <a:latin typeface="Arial" charset="0"/>
              </a:rPr>
              <a:t>BUILDING STRONG</a:t>
            </a:r>
            <a:r>
              <a:rPr lang="en-US" sz="1400" baseline="-25000" dirty="0">
                <a:solidFill>
                  <a:schemeClr val="tx1"/>
                </a:solidFill>
                <a:latin typeface="Arial" charset="0"/>
              </a:rPr>
              <a:t>®</a:t>
            </a:r>
          </a:p>
        </p:txBody>
      </p:sp>
      <p:sp>
        <p:nvSpPr>
          <p:cNvPr id="2332680" name="Line 8"/>
          <p:cNvSpPr>
            <a:spLocks noChangeShapeType="1"/>
          </p:cNvSpPr>
          <p:nvPr/>
        </p:nvSpPr>
        <p:spPr bwMode="auto">
          <a:xfrm flipH="1">
            <a:off x="457200" y="6461125"/>
            <a:ext cx="8229600" cy="0"/>
          </a:xfrm>
          <a:prstGeom prst="line">
            <a:avLst/>
          </a:prstGeom>
          <a:noFill/>
          <a:ln w="9525">
            <a:solidFill>
              <a:schemeClr val="tx1"/>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USACE_New LOGO"/>
          <p:cNvPicPr>
            <a:picLocks noChangeAspect="1" noChangeArrowheads="1"/>
          </p:cNvPicPr>
          <p:nvPr/>
        </p:nvPicPr>
        <p:blipFill>
          <a:blip r:embed="rId13" cstate="print"/>
          <a:srcRect/>
          <a:stretch>
            <a:fillRect/>
          </a:stretch>
        </p:blipFill>
        <p:spPr bwMode="auto">
          <a:xfrm>
            <a:off x="0" y="0"/>
            <a:ext cx="9144000" cy="704850"/>
          </a:xfrm>
          <a:prstGeom prst="rect">
            <a:avLst/>
          </a:prstGeom>
          <a:noFill/>
        </p:spPr>
      </p:pic>
      <p:sp>
        <p:nvSpPr>
          <p:cNvPr id="1033" name="Text Box 9"/>
          <p:cNvSpPr txBox="1">
            <a:spLocks noChangeArrowheads="1"/>
          </p:cNvSpPr>
          <p:nvPr/>
        </p:nvSpPr>
        <p:spPr bwMode="auto">
          <a:xfrm>
            <a:off x="8763000" y="6643688"/>
            <a:ext cx="381000" cy="214312"/>
          </a:xfrm>
          <a:prstGeom prst="rect">
            <a:avLst/>
          </a:prstGeom>
          <a:noFill/>
          <a:ln w="9525">
            <a:noFill/>
            <a:miter lim="800000"/>
            <a:headEnd/>
            <a:tailEnd/>
          </a:ln>
          <a:effectLst/>
        </p:spPr>
        <p:txBody>
          <a:bodyPr>
            <a:spAutoFit/>
          </a:bodyPr>
          <a:lstStyle/>
          <a:p>
            <a:pPr>
              <a:spcBef>
                <a:spcPct val="50000"/>
              </a:spcBef>
            </a:pPr>
            <a:fld id="{C8AD97A9-F9A3-4D22-AF03-693E4B265973}" type="slidenum">
              <a:rPr lang="en-US" sz="800"/>
              <a:pPr>
                <a:spcBef>
                  <a:spcPct val="50000"/>
                </a:spcBef>
              </a:pPr>
              <a:t>‹#›</a:t>
            </a:fld>
            <a:endParaRPr lang="en-US" sz="800"/>
          </a:p>
        </p:txBody>
      </p:sp>
      <p:sp>
        <p:nvSpPr>
          <p:cNvPr id="1034" name="Text Box 10"/>
          <p:cNvSpPr txBox="1">
            <a:spLocks noChangeArrowheads="1"/>
          </p:cNvSpPr>
          <p:nvPr/>
        </p:nvSpPr>
        <p:spPr bwMode="auto">
          <a:xfrm>
            <a:off x="3276600" y="6248400"/>
            <a:ext cx="1776413" cy="336550"/>
          </a:xfrm>
          <a:prstGeom prst="rect">
            <a:avLst/>
          </a:prstGeom>
          <a:noFill/>
          <a:ln w="9525">
            <a:noFill/>
            <a:miter lim="800000"/>
            <a:headEnd/>
            <a:tailEnd/>
          </a:ln>
          <a:effectLst/>
        </p:spPr>
        <p:txBody>
          <a:bodyPr wrap="none">
            <a:spAutoFit/>
          </a:bodyPr>
          <a:lstStyle/>
          <a:p>
            <a:r>
              <a:rPr lang="en-US" sz="1600" b="1" i="1"/>
              <a:t>Building Strong!</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michaelsavoni.files.wordpress.com/2008/12/ethics-real-fork-in-road_02.jpg&amp;imgrefurl=http://michaelsavoni.wordpress.com/2008/12/06/definitely-not-a-spoon-in-the-road/&amp;h=640&amp;w=503&amp;sz=66&amp;tbnid=zCs2r00abjHYrM:&amp;tbnh=254&amp;tbnw=199&amp;prev=/images?q=fork+in+road+photo&amp;hl=en&amp;usg=__Zt62H1bm5FVV_wWDgYrldNw6dGc=&amp;ei=Z3mVS4TeNYHANeGirfwM&amp;sa=X&amp;oi=image_result&amp;resnum=1&amp;ct=image&amp;ved=0CAYQ9QEwA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ybfat101.com/fork-in-road.jpg&amp;imgrefurl=http://ybfat101.com/fork.shtml&amp;h=300&amp;w=300&amp;sz=14&amp;tbnid=3fgSEmFLucoWaM:&amp;tbnh=116&amp;tbnw=116&amp;prev=/images?q=fork+in+road+photo&amp;hl=en&amp;usg=__C2cc4kPo8-LvQHfE_vcZG8Xl3lc=&amp;ei=Z3mVS4TeNYHANeGirfwM&amp;sa=X&amp;oi=image_result&amp;resnum=4&amp;ct=image&amp;ved=0CAwQ9QEwAw"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3"/>
          <p:cNvGraphicFramePr>
            <a:graphicFrameLocks noGrp="1" noChangeAspect="1"/>
          </p:cNvGraphicFramePr>
          <p:nvPr/>
        </p:nvGraphicFramePr>
        <p:xfrm>
          <a:off x="3962400" y="3505200"/>
          <a:ext cx="5562600" cy="3797544"/>
        </p:xfrm>
        <a:graphic>
          <a:graphicData uri="http://schemas.openxmlformats.org/presentationml/2006/ole">
            <p:oleObj spid="_x0000_s171010" name="Photo Editor Photo" r:id="rId4" imgW="6857143" imgH="4800000" progId="">
              <p:embed/>
            </p:oleObj>
          </a:graphicData>
        </a:graphic>
      </p:graphicFrame>
      <p:pic>
        <p:nvPicPr>
          <p:cNvPr id="14" name="Picture 3" descr="D000.jpg is not available."/>
          <p:cNvPicPr>
            <a:picLocks noChangeAspect="1" noChangeArrowheads="1"/>
          </p:cNvPicPr>
          <p:nvPr/>
        </p:nvPicPr>
        <p:blipFill>
          <a:blip r:embed="rId5" cstate="print"/>
          <a:srcRect/>
          <a:stretch>
            <a:fillRect/>
          </a:stretch>
        </p:blipFill>
        <p:spPr bwMode="auto">
          <a:xfrm>
            <a:off x="4495800" y="1143001"/>
            <a:ext cx="5410200" cy="3429000"/>
          </a:xfrm>
          <a:prstGeom prst="rect">
            <a:avLst/>
          </a:prstGeom>
          <a:noFill/>
          <a:ln w="9525">
            <a:noFill/>
            <a:miter lim="800000"/>
            <a:headEnd/>
            <a:tailEnd/>
          </a:ln>
        </p:spPr>
      </p:pic>
      <p:sp>
        <p:nvSpPr>
          <p:cNvPr id="102404" name="Line 4"/>
          <p:cNvSpPr>
            <a:spLocks noChangeShapeType="1"/>
          </p:cNvSpPr>
          <p:nvPr/>
        </p:nvSpPr>
        <p:spPr bwMode="auto">
          <a:xfrm rot="10800000" flipH="1">
            <a:off x="4419600" y="4495800"/>
            <a:ext cx="4724400" cy="0"/>
          </a:xfrm>
          <a:prstGeom prst="line">
            <a:avLst/>
          </a:prstGeom>
          <a:noFill/>
          <a:ln w="63500">
            <a:solidFill>
              <a:srgbClr val="FFFFFF"/>
            </a:solidFill>
            <a:round/>
            <a:headEnd/>
            <a:tailEnd/>
          </a:ln>
        </p:spPr>
        <p:txBody>
          <a:bodyPr lIns="0" tIns="0" rIns="0" bIns="0"/>
          <a:lstStyle/>
          <a:p>
            <a:endParaRPr lang="en-US"/>
          </a:p>
        </p:txBody>
      </p:sp>
      <p:grpSp>
        <p:nvGrpSpPr>
          <p:cNvPr id="2" name="Group 5"/>
          <p:cNvGrpSpPr>
            <a:grpSpLocks/>
          </p:cNvGrpSpPr>
          <p:nvPr/>
        </p:nvGrpSpPr>
        <p:grpSpPr bwMode="auto">
          <a:xfrm>
            <a:off x="0" y="0"/>
            <a:ext cx="9144000" cy="6861175"/>
            <a:chOff x="-1248" y="2"/>
            <a:chExt cx="5760" cy="4322"/>
          </a:xfrm>
        </p:grpSpPr>
        <p:grpSp>
          <p:nvGrpSpPr>
            <p:cNvPr id="3" name="Group 6"/>
            <p:cNvGrpSpPr>
              <a:grpSpLocks/>
            </p:cNvGrpSpPr>
            <p:nvPr/>
          </p:nvGrpSpPr>
          <p:grpSpPr bwMode="auto">
            <a:xfrm>
              <a:off x="-1248" y="2"/>
              <a:ext cx="5760" cy="4322"/>
              <a:chOff x="-1248" y="2"/>
              <a:chExt cx="5760" cy="4322"/>
            </a:xfrm>
          </p:grpSpPr>
          <p:grpSp>
            <p:nvGrpSpPr>
              <p:cNvPr id="4" name="Group 7"/>
              <p:cNvGrpSpPr>
                <a:grpSpLocks/>
              </p:cNvGrpSpPr>
              <p:nvPr/>
            </p:nvGrpSpPr>
            <p:grpSpPr bwMode="auto">
              <a:xfrm>
                <a:off x="-1248" y="2"/>
                <a:ext cx="5760" cy="4322"/>
                <a:chOff x="-1248" y="2"/>
                <a:chExt cx="5760" cy="4322"/>
              </a:xfrm>
            </p:grpSpPr>
            <p:pic>
              <p:nvPicPr>
                <p:cNvPr id="102409" name="Picture 9"/>
                <p:cNvPicPr>
                  <a:picLocks noChangeArrowheads="1"/>
                </p:cNvPicPr>
                <p:nvPr/>
              </p:nvPicPr>
              <p:blipFill>
                <a:blip r:embed="rId6" cstate="print"/>
                <a:srcRect/>
                <a:stretch>
                  <a:fillRect/>
                </a:stretch>
              </p:blipFill>
              <p:spPr bwMode="auto">
                <a:xfrm>
                  <a:off x="1254" y="994"/>
                  <a:ext cx="3258" cy="3330"/>
                </a:xfrm>
                <a:prstGeom prst="rect">
                  <a:avLst/>
                </a:prstGeom>
                <a:noFill/>
                <a:ln w="9525">
                  <a:noFill/>
                  <a:miter lim="800000"/>
                  <a:headEnd/>
                  <a:tailEnd/>
                </a:ln>
              </p:spPr>
            </p:pic>
            <p:pic>
              <p:nvPicPr>
                <p:cNvPr id="102408" name="Picture 8"/>
                <p:cNvPicPr>
                  <a:picLocks noChangeArrowheads="1"/>
                </p:cNvPicPr>
                <p:nvPr/>
              </p:nvPicPr>
              <p:blipFill>
                <a:blip r:embed="rId7" cstate="print"/>
                <a:srcRect/>
                <a:stretch>
                  <a:fillRect/>
                </a:stretch>
              </p:blipFill>
              <p:spPr bwMode="auto">
                <a:xfrm>
                  <a:off x="-1248" y="2"/>
                  <a:ext cx="5760" cy="4322"/>
                </a:xfrm>
                <a:prstGeom prst="rect">
                  <a:avLst/>
                </a:prstGeom>
                <a:noFill/>
                <a:ln w="9525">
                  <a:noFill/>
                  <a:miter lim="800000"/>
                  <a:headEnd/>
                  <a:tailEnd/>
                </a:ln>
              </p:spPr>
            </p:pic>
          </p:grpSp>
          <p:pic>
            <p:nvPicPr>
              <p:cNvPr id="102410" name="Picture 10"/>
              <p:cNvPicPr>
                <a:picLocks noChangeArrowheads="1"/>
              </p:cNvPicPr>
              <p:nvPr/>
            </p:nvPicPr>
            <p:blipFill>
              <a:blip r:embed="rId8" cstate="print"/>
              <a:srcRect/>
              <a:stretch>
                <a:fillRect/>
              </a:stretch>
            </p:blipFill>
            <p:spPr bwMode="auto">
              <a:xfrm>
                <a:off x="-1056" y="3170"/>
                <a:ext cx="864" cy="591"/>
              </a:xfrm>
              <a:prstGeom prst="rect">
                <a:avLst/>
              </a:prstGeom>
              <a:noFill/>
              <a:ln w="9525">
                <a:noFill/>
                <a:miter lim="800000"/>
                <a:headEnd/>
                <a:tailEnd/>
              </a:ln>
            </p:spPr>
          </p:pic>
        </p:grpSp>
        <p:sp>
          <p:nvSpPr>
            <p:cNvPr id="102411" name="Rectangle 11"/>
            <p:cNvSpPr>
              <a:spLocks/>
            </p:cNvSpPr>
            <p:nvPr/>
          </p:nvSpPr>
          <p:spPr bwMode="auto">
            <a:xfrm>
              <a:off x="-1104" y="3842"/>
              <a:ext cx="2272" cy="352"/>
            </a:xfrm>
            <a:prstGeom prst="rect">
              <a:avLst/>
            </a:prstGeom>
            <a:noFill/>
            <a:ln w="12700">
              <a:noFill/>
              <a:miter lim="800000"/>
              <a:headEnd/>
              <a:tailEnd/>
            </a:ln>
          </p:spPr>
          <p:txBody>
            <a:bodyPr lIns="0" tIns="0" rIns="40639" bIns="0"/>
            <a:lstStyle/>
            <a:p>
              <a:pPr marL="39688"/>
              <a:r>
                <a:rPr lang="en-US" sz="1200" b="1" dirty="0">
                  <a:cs typeface="Arial" charset="0"/>
                  <a:sym typeface="Arial" charset="0"/>
                </a:rPr>
                <a:t>US Army Corps of Engineers</a:t>
              </a:r>
            </a:p>
            <a:p>
              <a:pPr marL="39688"/>
              <a:r>
                <a:rPr lang="en-US" b="1" dirty="0">
                  <a:cs typeface="Arial" charset="0"/>
                  <a:sym typeface="Arial" charset="0"/>
                </a:rPr>
                <a:t>BUILDING STRONG</a:t>
              </a:r>
              <a:r>
                <a:rPr lang="en-US" sz="1400" b="1" baseline="-25000" dirty="0">
                  <a:cs typeface="Arial" charset="0"/>
                  <a:sym typeface="Arial" charset="0"/>
                </a:rPr>
                <a:t>®</a:t>
              </a:r>
            </a:p>
          </p:txBody>
        </p:sp>
      </p:grpSp>
      <p:sp>
        <p:nvSpPr>
          <p:cNvPr id="15" name="Rectangle 52"/>
          <p:cNvSpPr>
            <a:spLocks noChangeArrowheads="1"/>
          </p:cNvSpPr>
          <p:nvPr/>
        </p:nvSpPr>
        <p:spPr bwMode="auto">
          <a:xfrm>
            <a:off x="0" y="1828800"/>
            <a:ext cx="4953000" cy="609600"/>
          </a:xfrm>
          <a:prstGeom prst="rect">
            <a:avLst/>
          </a:prstGeom>
          <a:noFill/>
          <a:ln w="9525">
            <a:noFill/>
            <a:miter lim="800000"/>
            <a:headEnd/>
            <a:tailEnd/>
          </a:ln>
        </p:spPr>
        <p:txBody>
          <a:bodyPr lIns="92075" tIns="46038" rIns="92075" bIns="46038"/>
          <a:lstStyle/>
          <a:p>
            <a:pPr marL="342900" indent="-342900"/>
            <a:r>
              <a:rPr lang="en-US" sz="2400" i="1" dirty="0" smtClean="0">
                <a:solidFill>
                  <a:schemeClr val="tx1"/>
                </a:solidFill>
                <a:latin typeface="Arial" pitchFamily="34" charset="0"/>
              </a:rPr>
              <a:t>For Planning Associates</a:t>
            </a:r>
          </a:p>
          <a:p>
            <a:pPr marL="342900" indent="-342900"/>
            <a:endParaRPr lang="en-US" sz="1800" i="1" dirty="0" smtClean="0">
              <a:solidFill>
                <a:schemeClr val="tx1"/>
              </a:solidFill>
              <a:latin typeface="Arial" pitchFamily="34" charset="0"/>
            </a:endParaRPr>
          </a:p>
          <a:p>
            <a:pPr marL="342900" indent="-342900"/>
            <a:endParaRPr lang="en-US" sz="1800" i="1" dirty="0">
              <a:solidFill>
                <a:schemeClr val="tx1"/>
              </a:solidFill>
              <a:latin typeface="Arial" pitchFamily="34" charset="0"/>
            </a:endParaRPr>
          </a:p>
          <a:p>
            <a:pPr marL="342900" indent="-342900"/>
            <a:r>
              <a:rPr lang="en-US" sz="2400" dirty="0" smtClean="0">
                <a:solidFill>
                  <a:schemeClr val="tx1"/>
                </a:solidFill>
                <a:latin typeface="Arial" pitchFamily="34" charset="0"/>
              </a:rPr>
              <a:t>Jim Walker</a:t>
            </a:r>
          </a:p>
          <a:p>
            <a:pPr marL="342900" indent="-342900"/>
            <a:r>
              <a:rPr lang="en-US" sz="2000" dirty="0" smtClean="0">
                <a:solidFill>
                  <a:schemeClr val="tx1"/>
                </a:solidFill>
                <a:latin typeface="Arial" pitchFamily="34" charset="0"/>
              </a:rPr>
              <a:t>Navigation Branch Chief</a:t>
            </a:r>
          </a:p>
          <a:p>
            <a:pPr marL="342900" indent="-342900"/>
            <a:r>
              <a:rPr lang="en-US" sz="2000" dirty="0" smtClean="0">
                <a:solidFill>
                  <a:schemeClr val="tx1"/>
                </a:solidFill>
                <a:latin typeface="Arial" pitchFamily="34" charset="0"/>
              </a:rPr>
              <a:t>HQ USACE</a:t>
            </a:r>
            <a:endParaRPr lang="en-US" sz="2000" dirty="0">
              <a:solidFill>
                <a:schemeClr val="tx1"/>
              </a:solidFill>
              <a:latin typeface="Arial" pitchFamily="34" charset="0"/>
            </a:endParaRPr>
          </a:p>
          <a:p>
            <a:pPr marL="342900" indent="-342900"/>
            <a:r>
              <a:rPr lang="en-US" sz="2400" b="0" dirty="0" smtClean="0">
                <a:solidFill>
                  <a:schemeClr val="tx1"/>
                </a:solidFill>
                <a:latin typeface="Arial" pitchFamily="34" charset="0"/>
              </a:rPr>
              <a:t> </a:t>
            </a:r>
            <a:endParaRPr lang="en-US" sz="1800" dirty="0" smtClean="0">
              <a:solidFill>
                <a:schemeClr val="tx1"/>
              </a:solidFill>
              <a:latin typeface="Arial" pitchFamily="34" charset="0"/>
            </a:endParaRPr>
          </a:p>
          <a:p>
            <a:pPr marL="342900" indent="-342900"/>
            <a:r>
              <a:rPr lang="en-US" sz="2400" dirty="0" smtClean="0">
                <a:solidFill>
                  <a:schemeClr val="tx1"/>
                </a:solidFill>
                <a:latin typeface="Arial" pitchFamily="34" charset="0"/>
              </a:rPr>
              <a:t>16 May 2011</a:t>
            </a:r>
            <a:endParaRPr lang="en-US" sz="2400" dirty="0">
              <a:solidFill>
                <a:schemeClr val="tx1"/>
              </a:solidFill>
              <a:latin typeface="Arial" pitchFamily="34" charset="0"/>
            </a:endParaRPr>
          </a:p>
        </p:txBody>
      </p:sp>
      <p:sp>
        <p:nvSpPr>
          <p:cNvPr id="16" name="Rectangle 13"/>
          <p:cNvSpPr>
            <a:spLocks noGrp="1" noChangeArrowheads="1"/>
          </p:cNvSpPr>
          <p:nvPr>
            <p:ph type="title" idx="4294967295"/>
          </p:nvPr>
        </p:nvSpPr>
        <p:spPr bwMode="auto">
          <a:xfrm>
            <a:off x="0" y="381000"/>
            <a:ext cx="9144000" cy="1295400"/>
          </a:xfrm>
          <a:prstGeom prst="rect">
            <a:avLst/>
          </a:prstGeom>
          <a:noFill/>
          <a:ln w="12700">
            <a:miter lim="800000"/>
            <a:headEnd/>
            <a:tailEnd/>
          </a:ln>
        </p:spPr>
        <p:txBody>
          <a:bodyPr lIns="90488" tIns="44450" rIns="90488" bIns="44450" anchor="ctr"/>
          <a:lstStyle/>
          <a:p>
            <a:pPr algn="l"/>
            <a:r>
              <a:rPr lang="en-US" sz="3800" dirty="0" smtClean="0">
                <a:solidFill>
                  <a:schemeClr val="tx1"/>
                </a:solidFill>
                <a:latin typeface="Arial" pitchFamily="34" charset="0"/>
              </a:rPr>
              <a:t>Navigation Program Overview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04800" y="228600"/>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latin typeface="Arial" pitchFamily="34" charset="0"/>
              </a:rPr>
              <a:t>Coastal Navigation Channel Performance</a:t>
            </a:r>
          </a:p>
        </p:txBody>
      </p:sp>
      <p:sp>
        <p:nvSpPr>
          <p:cNvPr id="10243" name="Content Placeholder 2"/>
          <p:cNvSpPr>
            <a:spLocks noGrp="1"/>
          </p:cNvSpPr>
          <p:nvPr>
            <p:ph idx="1"/>
          </p:nvPr>
        </p:nvSpPr>
        <p:spPr bwMode="auto">
          <a:xfrm>
            <a:off x="381000" y="2057400"/>
            <a:ext cx="42672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Arial" pitchFamily="34" charset="0"/>
                <a:cs typeface="Arial" pitchFamily="34" charset="0"/>
              </a:rPr>
              <a:t>High Use Projects, &gt;10M tons/year</a:t>
            </a:r>
          </a:p>
          <a:p>
            <a:r>
              <a:rPr lang="en-US" sz="2800" dirty="0" smtClean="0">
                <a:latin typeface="Arial" pitchFamily="34" charset="0"/>
                <a:cs typeface="Arial" pitchFamily="34" charset="0"/>
              </a:rPr>
              <a:t>Goal: Half channel width, 95% of time</a:t>
            </a:r>
          </a:p>
          <a:p>
            <a:r>
              <a:rPr lang="en-US" sz="2800" dirty="0" smtClean="0">
                <a:latin typeface="Arial" pitchFamily="34" charset="0"/>
                <a:cs typeface="Arial" pitchFamily="34" charset="0"/>
              </a:rPr>
              <a:t>Actual: 35% of time</a:t>
            </a:r>
          </a:p>
        </p:txBody>
      </p:sp>
      <p:sp>
        <p:nvSpPr>
          <p:cNvPr id="10244" name="Slide Number Placeholder 3"/>
          <p:cNvSpPr>
            <a:spLocks noGrp="1"/>
          </p:cNvSpPr>
          <p:nvPr>
            <p:ph type="sldNum" sz="quarter" idx="10"/>
          </p:nvPr>
        </p:nvSpPr>
        <p:spPr>
          <a:noFill/>
        </p:spPr>
        <p:txBody>
          <a:bodyPr/>
          <a:lstStyle/>
          <a:p>
            <a:r>
              <a:rPr lang="en-US" smtClean="0">
                <a:latin typeface="Arial" pitchFamily="34" charset="0"/>
              </a:rPr>
              <a:t> </a:t>
            </a:r>
            <a:fld id="{DED17916-E427-4958-857B-B0FBC0F329B8}" type="slidenum">
              <a:rPr lang="en-US" smtClean="0">
                <a:latin typeface="Arial" pitchFamily="34" charset="0"/>
              </a:rPr>
              <a:pPr/>
              <a:t>10</a:t>
            </a:fld>
            <a:endParaRPr lang="en-US" smtClean="0">
              <a:latin typeface="Arial" pitchFamily="34" charset="0"/>
            </a:endParaRPr>
          </a:p>
        </p:txBody>
      </p:sp>
      <p:grpSp>
        <p:nvGrpSpPr>
          <p:cNvPr id="2" name="Group 5"/>
          <p:cNvGrpSpPr>
            <a:grpSpLocks/>
          </p:cNvGrpSpPr>
          <p:nvPr/>
        </p:nvGrpSpPr>
        <p:grpSpPr bwMode="auto">
          <a:xfrm>
            <a:off x="4953000" y="1752600"/>
            <a:ext cx="3886200" cy="3505200"/>
            <a:chOff x="2976" y="1536"/>
            <a:chExt cx="2304" cy="1920"/>
          </a:xfrm>
        </p:grpSpPr>
        <p:sp>
          <p:nvSpPr>
            <p:cNvPr id="6" name="Rectangle 6"/>
            <p:cNvSpPr>
              <a:spLocks noChangeArrowheads="1"/>
            </p:cNvSpPr>
            <p:nvPr/>
          </p:nvSpPr>
          <p:spPr bwMode="auto">
            <a:xfrm>
              <a:off x="3408" y="2832"/>
              <a:ext cx="1488" cy="240"/>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wrap="none" lIns="65088" tIns="33338" rIns="65088" bIns="33338" anchor="ctr">
              <a:spAutoFit/>
            </a:bodyPr>
            <a:lstStyle/>
            <a:p>
              <a:pPr>
                <a:defRPr/>
              </a:pPr>
              <a:endParaRPr lang="en-US"/>
            </a:p>
          </p:txBody>
        </p:sp>
        <p:sp>
          <p:nvSpPr>
            <p:cNvPr id="7" name="Line 7"/>
            <p:cNvSpPr>
              <a:spLocks noChangeShapeType="1"/>
            </p:cNvSpPr>
            <p:nvPr/>
          </p:nvSpPr>
          <p:spPr bwMode="auto">
            <a:xfrm>
              <a:off x="2976" y="2160"/>
              <a:ext cx="432" cy="670"/>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8" name="Line 8"/>
            <p:cNvSpPr>
              <a:spLocks noChangeShapeType="1"/>
            </p:cNvSpPr>
            <p:nvPr/>
          </p:nvSpPr>
          <p:spPr bwMode="auto">
            <a:xfrm flipH="1">
              <a:off x="4896" y="2160"/>
              <a:ext cx="384" cy="670"/>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9" name="Line 9"/>
            <p:cNvSpPr>
              <a:spLocks noChangeShapeType="1"/>
            </p:cNvSpPr>
            <p:nvPr/>
          </p:nvSpPr>
          <p:spPr bwMode="auto">
            <a:xfrm>
              <a:off x="4128" y="1776"/>
              <a:ext cx="0" cy="1680"/>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10" name="Text Box 10"/>
            <p:cNvSpPr txBox="1">
              <a:spLocks noChangeArrowheads="1"/>
            </p:cNvSpPr>
            <p:nvPr/>
          </p:nvSpPr>
          <p:spPr bwMode="auto">
            <a:xfrm>
              <a:off x="3936" y="1536"/>
              <a:ext cx="336" cy="158"/>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CL</a:t>
              </a:r>
            </a:p>
          </p:txBody>
        </p:sp>
        <p:sp>
          <p:nvSpPr>
            <p:cNvPr id="11" name="Line 11"/>
            <p:cNvSpPr>
              <a:spLocks noChangeShapeType="1"/>
            </p:cNvSpPr>
            <p:nvPr/>
          </p:nvSpPr>
          <p:spPr bwMode="auto">
            <a:xfrm>
              <a:off x="3408" y="2352"/>
              <a:ext cx="0" cy="337"/>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12" name="Text Box 12"/>
            <p:cNvSpPr txBox="1">
              <a:spLocks noChangeArrowheads="1"/>
            </p:cNvSpPr>
            <p:nvPr/>
          </p:nvSpPr>
          <p:spPr bwMode="auto">
            <a:xfrm>
              <a:off x="3247" y="2120"/>
              <a:ext cx="336" cy="158"/>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Toe</a:t>
              </a:r>
            </a:p>
          </p:txBody>
        </p:sp>
        <p:sp>
          <p:nvSpPr>
            <p:cNvPr id="13" name="Line 13"/>
            <p:cNvSpPr>
              <a:spLocks noChangeShapeType="1"/>
            </p:cNvSpPr>
            <p:nvPr/>
          </p:nvSpPr>
          <p:spPr bwMode="auto">
            <a:xfrm>
              <a:off x="3744" y="2016"/>
              <a:ext cx="0" cy="816"/>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14" name="Text Box 14"/>
            <p:cNvSpPr txBox="1">
              <a:spLocks noChangeArrowheads="1"/>
            </p:cNvSpPr>
            <p:nvPr/>
          </p:nvSpPr>
          <p:spPr bwMode="auto">
            <a:xfrm>
              <a:off x="3360" y="1824"/>
              <a:ext cx="672" cy="158"/>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Qtr Pt</a:t>
              </a:r>
            </a:p>
          </p:txBody>
        </p:sp>
        <p:sp>
          <p:nvSpPr>
            <p:cNvPr id="15" name="Text Box 15"/>
            <p:cNvSpPr txBox="1">
              <a:spLocks noChangeArrowheads="1"/>
            </p:cNvSpPr>
            <p:nvPr/>
          </p:nvSpPr>
          <p:spPr bwMode="auto">
            <a:xfrm>
              <a:off x="3383" y="2872"/>
              <a:ext cx="1488" cy="157"/>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Advanced Maintenance</a:t>
              </a:r>
            </a:p>
          </p:txBody>
        </p:sp>
        <p:sp>
          <p:nvSpPr>
            <p:cNvPr id="16" name="Rectangle 16"/>
            <p:cNvSpPr>
              <a:spLocks noChangeArrowheads="1"/>
            </p:cNvSpPr>
            <p:nvPr/>
          </p:nvSpPr>
          <p:spPr bwMode="auto">
            <a:xfrm>
              <a:off x="3408" y="3072"/>
              <a:ext cx="1488" cy="192"/>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nchor="ctr">
              <a:spAutoFit/>
            </a:bodyPr>
            <a:lstStyle/>
            <a:p>
              <a:pPr>
                <a:defRPr/>
              </a:pPr>
              <a:endParaRPr lang="en-US"/>
            </a:p>
          </p:txBody>
        </p:sp>
        <p:sp>
          <p:nvSpPr>
            <p:cNvPr id="17" name="Text Box 17"/>
            <p:cNvSpPr txBox="1">
              <a:spLocks noChangeArrowheads="1"/>
            </p:cNvSpPr>
            <p:nvPr/>
          </p:nvSpPr>
          <p:spPr bwMode="auto">
            <a:xfrm>
              <a:off x="3552" y="3072"/>
              <a:ext cx="1192" cy="158"/>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Allowable </a:t>
              </a:r>
              <a:r>
                <a:rPr lang="en-US" sz="1400" dirty="0" err="1">
                  <a:latin typeface="Arial" pitchFamily="34" charset="0"/>
                  <a:cs typeface="Arial" pitchFamily="34" charset="0"/>
                </a:rPr>
                <a:t>Overdepth</a:t>
              </a:r>
              <a:endParaRPr lang="en-US" sz="1400" dirty="0">
                <a:latin typeface="Arial" pitchFamily="34" charset="0"/>
                <a:cs typeface="Arial" pitchFamily="34" charset="0"/>
              </a:endParaRPr>
            </a:p>
          </p:txBody>
        </p:sp>
        <p:sp>
          <p:nvSpPr>
            <p:cNvPr id="18" name="Line 18"/>
            <p:cNvSpPr>
              <a:spLocks noChangeShapeType="1"/>
            </p:cNvSpPr>
            <p:nvPr/>
          </p:nvSpPr>
          <p:spPr bwMode="auto">
            <a:xfrm>
              <a:off x="4512" y="2016"/>
              <a:ext cx="0" cy="816"/>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sp>
          <p:nvSpPr>
            <p:cNvPr id="19" name="Text Box 19"/>
            <p:cNvSpPr txBox="1">
              <a:spLocks noChangeArrowheads="1"/>
            </p:cNvSpPr>
            <p:nvPr/>
          </p:nvSpPr>
          <p:spPr bwMode="auto">
            <a:xfrm>
              <a:off x="4176" y="1824"/>
              <a:ext cx="672" cy="158"/>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Qtr Pt</a:t>
              </a:r>
            </a:p>
          </p:txBody>
        </p:sp>
        <p:sp>
          <p:nvSpPr>
            <p:cNvPr id="20" name="Text Box 20"/>
            <p:cNvSpPr txBox="1">
              <a:spLocks noChangeArrowheads="1"/>
            </p:cNvSpPr>
            <p:nvPr/>
          </p:nvSpPr>
          <p:spPr bwMode="auto">
            <a:xfrm>
              <a:off x="4656" y="2160"/>
              <a:ext cx="336" cy="157"/>
            </a:xfrm>
            <a:prstGeom prst="rect">
              <a:avLst/>
            </a:prstGeom>
            <a:solidFill>
              <a:srgbClr val="339966"/>
            </a:solidFill>
            <a:ln w="9525">
              <a:solidFill>
                <a:schemeClr val="tx2"/>
              </a:solidFill>
              <a:miter lim="800000"/>
              <a:headEnd/>
              <a:tailEnd/>
            </a:ln>
            <a:effectLst>
              <a:outerShdw dist="17961" dir="8100000" algn="ctr" rotWithShape="0">
                <a:schemeClr val="tx2"/>
              </a:outerShdw>
            </a:effectLst>
          </p:spPr>
          <p:txBody>
            <a:bodyPr lIns="65088" tIns="33338" rIns="65088" bIns="33338">
              <a:spAutoFit/>
            </a:bodyPr>
            <a:lstStyle/>
            <a:p>
              <a:pPr>
                <a:spcBef>
                  <a:spcPct val="50000"/>
                </a:spcBef>
                <a:buClr>
                  <a:srgbClr val="FF3300"/>
                </a:buClr>
                <a:buSzPct val="110000"/>
                <a:defRPr/>
              </a:pPr>
              <a:r>
                <a:rPr lang="en-US" sz="1400" dirty="0">
                  <a:latin typeface="Arial" pitchFamily="34" charset="0"/>
                  <a:cs typeface="Arial" pitchFamily="34" charset="0"/>
                </a:rPr>
                <a:t>Toe</a:t>
              </a:r>
            </a:p>
          </p:txBody>
        </p:sp>
        <p:sp>
          <p:nvSpPr>
            <p:cNvPr id="21" name="Line 21"/>
            <p:cNvSpPr>
              <a:spLocks noChangeShapeType="1"/>
            </p:cNvSpPr>
            <p:nvPr/>
          </p:nvSpPr>
          <p:spPr bwMode="auto">
            <a:xfrm>
              <a:off x="4848" y="2400"/>
              <a:ext cx="0" cy="336"/>
            </a:xfrm>
            <a:prstGeom prst="line">
              <a:avLst/>
            </a:prstGeom>
            <a:noFill/>
            <a:ln w="9525">
              <a:solidFill>
                <a:schemeClr val="tx2"/>
              </a:solidFill>
              <a:round/>
              <a:headEnd/>
              <a:tailEnd/>
            </a:ln>
            <a:effectLst>
              <a:outerShdw dist="17961" dir="8100000" algn="ctr" rotWithShape="0">
                <a:schemeClr val="tx2"/>
              </a:outerShdw>
            </a:effectLst>
          </p:spPr>
          <p:txBody>
            <a:bodyPr lIns="65088" tIns="33338" rIns="65088" bIns="33338">
              <a:spAutoFit/>
            </a:bodyPr>
            <a:lstStyle/>
            <a:p>
              <a:pPr>
                <a:defRPr/>
              </a:pPr>
              <a:endParaRPr lang="en-US"/>
            </a:p>
          </p:txBody>
        </p:sp>
      </p:grpSp>
      <p:sp>
        <p:nvSpPr>
          <p:cNvPr id="10246" name="AutoShape 26"/>
          <p:cNvSpPr>
            <a:spLocks noChangeArrowheads="1"/>
          </p:cNvSpPr>
          <p:nvPr/>
        </p:nvSpPr>
        <p:spPr bwMode="auto">
          <a:xfrm>
            <a:off x="6248400" y="2819400"/>
            <a:ext cx="1219200" cy="685800"/>
          </a:xfrm>
          <a:prstGeom prst="leftRightArrow">
            <a:avLst>
              <a:gd name="adj1" fmla="val 50000"/>
              <a:gd name="adj2" fmla="val 35556"/>
            </a:avLst>
          </a:prstGeom>
          <a:solidFill>
            <a:srgbClr val="FF0000"/>
          </a:solidFill>
          <a:ln w="9525">
            <a:noFill/>
            <a:miter lim="800000"/>
            <a:headEnd/>
            <a:tailEnd/>
          </a:ln>
        </p:spPr>
        <p:txBody>
          <a:bodyPr wrap="none" anchor="ctr"/>
          <a:lstStyle/>
          <a:p>
            <a:endParaRPr lang="en-US"/>
          </a:p>
        </p:txBody>
      </p:sp>
      <p:sp>
        <p:nvSpPr>
          <p:cNvPr id="23" name="TextBox 22"/>
          <p:cNvSpPr txBox="1"/>
          <p:nvPr/>
        </p:nvSpPr>
        <p:spPr>
          <a:xfrm>
            <a:off x="381000" y="5411450"/>
            <a:ext cx="7543800" cy="1446550"/>
          </a:xfrm>
          <a:prstGeom prst="rect">
            <a:avLst/>
          </a:prstGeom>
          <a:noFill/>
        </p:spPr>
        <p:txBody>
          <a:bodyPr wrap="square" rtlCol="0">
            <a:spAutoFit/>
          </a:bodyPr>
          <a:lstStyle/>
          <a:p>
            <a:r>
              <a:rPr lang="en-US" sz="2800" b="0" dirty="0" smtClean="0">
                <a:latin typeface="Arial" pitchFamily="34" charset="0"/>
                <a:cs typeface="Arial" pitchFamily="34" charset="0"/>
              </a:rPr>
              <a:t>Analogy to building a 2-lane road; Present funding allows one lane, one-third of the year</a:t>
            </a:r>
          </a:p>
          <a:p>
            <a:endParaRPr lang="en-US" sz="32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Navigation Initiatives</a:t>
            </a:r>
            <a:endParaRPr lang="en-US" dirty="0"/>
          </a:p>
        </p:txBody>
      </p:sp>
      <p:sp>
        <p:nvSpPr>
          <p:cNvPr id="3" name="Content Placeholder 2"/>
          <p:cNvSpPr>
            <a:spLocks noGrp="1"/>
          </p:cNvSpPr>
          <p:nvPr>
            <p:ph idx="1"/>
          </p:nvPr>
        </p:nvSpPr>
        <p:spPr/>
        <p:txBody>
          <a:bodyPr/>
          <a:lstStyle/>
          <a:p>
            <a:r>
              <a:rPr lang="en-US" dirty="0" smtClean="0"/>
              <a:t>Need a capital investment strategic plan for coastal navigation</a:t>
            </a:r>
          </a:p>
          <a:p>
            <a:pPr lvl="1"/>
            <a:r>
              <a:rPr lang="en-US" dirty="0" smtClean="0"/>
              <a:t>Studies: No new starts or new phases</a:t>
            </a:r>
          </a:p>
          <a:p>
            <a:pPr lvl="1"/>
            <a:r>
              <a:rPr lang="en-US" dirty="0" smtClean="0"/>
              <a:t>Efficiently fund study, design and construction</a:t>
            </a:r>
          </a:p>
          <a:p>
            <a:endParaRPr lang="en-US" dirty="0"/>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Coastal </a:t>
            </a:r>
            <a:r>
              <a:rPr lang="en-US" dirty="0" err="1" smtClean="0"/>
              <a:t>Nav</a:t>
            </a:r>
            <a:r>
              <a:rPr lang="en-US" dirty="0" smtClean="0"/>
              <a:t> Future</a:t>
            </a:r>
            <a:endParaRPr lang="en-US" dirty="0"/>
          </a:p>
        </p:txBody>
      </p:sp>
      <p:sp>
        <p:nvSpPr>
          <p:cNvPr id="6" name="Content Placeholder 5"/>
          <p:cNvSpPr>
            <a:spLocks noGrp="1"/>
          </p:cNvSpPr>
          <p:nvPr>
            <p:ph sz="half" idx="1"/>
          </p:nvPr>
        </p:nvSpPr>
        <p:spPr>
          <a:xfrm>
            <a:off x="0" y="1295400"/>
            <a:ext cx="4038600" cy="4525963"/>
          </a:xfrm>
        </p:spPr>
        <p:txBody>
          <a:bodyPr/>
          <a:lstStyle/>
          <a:p>
            <a:pPr algn="ctr">
              <a:buNone/>
            </a:pPr>
            <a:r>
              <a:rPr lang="en-US" dirty="0" smtClean="0">
                <a:latin typeface="Arial" pitchFamily="34" charset="0"/>
                <a:cs typeface="Arial" pitchFamily="34" charset="0"/>
              </a:rPr>
              <a:t>Status Quo</a:t>
            </a:r>
          </a:p>
          <a:p>
            <a:r>
              <a:rPr lang="en-US" sz="2400" dirty="0" smtClean="0">
                <a:latin typeface="Arial" pitchFamily="34" charset="0"/>
                <a:cs typeface="Arial" pitchFamily="34" charset="0"/>
              </a:rPr>
              <a:t>Continued O&amp;M funding reductions</a:t>
            </a:r>
          </a:p>
          <a:p>
            <a:pPr lvl="1"/>
            <a:r>
              <a:rPr lang="en-US" sz="2000" dirty="0" smtClean="0">
                <a:latin typeface="Arial" pitchFamily="34" charset="0"/>
                <a:cs typeface="Arial" pitchFamily="34" charset="0"/>
              </a:rPr>
              <a:t>Reduce number of maintained projects</a:t>
            </a:r>
          </a:p>
          <a:p>
            <a:pPr lvl="1"/>
            <a:r>
              <a:rPr lang="en-US" sz="2000" dirty="0" smtClean="0">
                <a:latin typeface="Arial" pitchFamily="34" charset="0"/>
                <a:cs typeface="Arial" pitchFamily="34" charset="0"/>
              </a:rPr>
              <a:t>Scope dredging to available funding</a:t>
            </a:r>
          </a:p>
          <a:p>
            <a:pPr lvl="1"/>
            <a:r>
              <a:rPr lang="en-US" sz="2000" dirty="0" smtClean="0">
                <a:latin typeface="Arial" pitchFamily="34" charset="0"/>
                <a:cs typeface="Arial" pitchFamily="34" charset="0"/>
              </a:rPr>
              <a:t>Reduced channel availability</a:t>
            </a:r>
          </a:p>
          <a:p>
            <a:r>
              <a:rPr lang="en-US" sz="2400" dirty="0" smtClean="0">
                <a:latin typeface="Arial" pitchFamily="34" charset="0"/>
                <a:cs typeface="Arial" pitchFamily="34" charset="0"/>
              </a:rPr>
              <a:t>Minimal Capital Investment work – channel </a:t>
            </a:r>
            <a:r>
              <a:rPr lang="en-US" sz="2400" dirty="0" err="1" smtClean="0">
                <a:latin typeface="Arial" pitchFamily="34" charset="0"/>
                <a:cs typeface="Arial" pitchFamily="34" charset="0"/>
              </a:rPr>
              <a:t>deepenings</a:t>
            </a:r>
            <a:endParaRPr lang="en-US" sz="24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7" name="Content Placeholder 6"/>
          <p:cNvSpPr>
            <a:spLocks noGrp="1"/>
          </p:cNvSpPr>
          <p:nvPr>
            <p:ph sz="half" idx="2"/>
          </p:nvPr>
        </p:nvSpPr>
        <p:spPr>
          <a:xfrm>
            <a:off x="5105400" y="1371600"/>
            <a:ext cx="4038600" cy="4525963"/>
          </a:xfrm>
        </p:spPr>
        <p:txBody>
          <a:bodyPr/>
          <a:lstStyle/>
          <a:p>
            <a:pPr algn="ctr">
              <a:buNone/>
            </a:pPr>
            <a:r>
              <a:rPr lang="en-US" dirty="0" smtClean="0">
                <a:latin typeface="Arial" pitchFamily="34" charset="0"/>
                <a:cs typeface="Arial" pitchFamily="34" charset="0"/>
              </a:rPr>
              <a:t>Proactive Efforts</a:t>
            </a:r>
          </a:p>
          <a:p>
            <a:r>
              <a:rPr lang="en-US" sz="2400" dirty="0" smtClean="0">
                <a:latin typeface="Arial" pitchFamily="34" charset="0"/>
                <a:cs typeface="Arial" pitchFamily="34" charset="0"/>
              </a:rPr>
              <a:t>HMTF revision</a:t>
            </a:r>
          </a:p>
          <a:p>
            <a:r>
              <a:rPr lang="en-US" sz="2400" dirty="0" smtClean="0">
                <a:latin typeface="Arial" pitchFamily="34" charset="0"/>
                <a:cs typeface="Arial" pitchFamily="34" charset="0"/>
              </a:rPr>
              <a:t>Establish a Coastal </a:t>
            </a:r>
            <a:r>
              <a:rPr lang="en-US" sz="2400" dirty="0" err="1" smtClean="0">
                <a:latin typeface="Arial" pitchFamily="34" charset="0"/>
                <a:cs typeface="Arial" pitchFamily="34" charset="0"/>
              </a:rPr>
              <a:t>Nav</a:t>
            </a:r>
            <a:r>
              <a:rPr lang="en-US" sz="2400" dirty="0" smtClean="0">
                <a:latin typeface="Arial" pitchFamily="34" charset="0"/>
                <a:cs typeface="Arial" pitchFamily="34" charset="0"/>
              </a:rPr>
              <a:t> Capital Investment Program </a:t>
            </a:r>
          </a:p>
          <a:p>
            <a:r>
              <a:rPr lang="en-US" sz="2400" dirty="0" smtClean="0">
                <a:latin typeface="Arial" pitchFamily="34" charset="0"/>
                <a:cs typeface="Arial" pitchFamily="34" charset="0"/>
              </a:rPr>
              <a:t>Pursue Environmental Improvements in BCR</a:t>
            </a:r>
          </a:p>
          <a:p>
            <a:r>
              <a:rPr lang="en-US" sz="2400" dirty="0" smtClean="0">
                <a:latin typeface="Arial" pitchFamily="34" charset="0"/>
                <a:cs typeface="Arial" pitchFamily="34" charset="0"/>
              </a:rPr>
              <a:t>Establish Administration Projects of National Priority </a:t>
            </a:r>
            <a:endParaRPr lang="en-US" sz="2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12</a:t>
            </a:fld>
            <a:endParaRPr lang="en-US"/>
          </a:p>
        </p:txBody>
      </p:sp>
      <p:pic>
        <p:nvPicPr>
          <p:cNvPr id="8" name="Picture 8" descr="ethics-real-fork-in-road_02">
            <a:hlinkClick r:id="rId2"/>
          </p:cNvPr>
          <p:cNvPicPr>
            <a:picLocks noChangeAspect="1" noChangeArrowheads="1"/>
          </p:cNvPicPr>
          <p:nvPr/>
        </p:nvPicPr>
        <p:blipFill>
          <a:blip r:embed="rId3" cstate="print"/>
          <a:srcRect/>
          <a:stretch>
            <a:fillRect/>
          </a:stretch>
        </p:blipFill>
        <p:spPr bwMode="auto">
          <a:xfrm>
            <a:off x="3429000" y="4343400"/>
            <a:ext cx="1676400" cy="2133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FY12 O&amp;M Budget</a:t>
            </a:r>
            <a:br>
              <a:rPr lang="en-US" sz="4000" dirty="0" smtClean="0">
                <a:solidFill>
                  <a:schemeClr val="tx1"/>
                </a:solidFill>
              </a:rPr>
            </a:br>
            <a:r>
              <a:rPr lang="en-US" sz="4000" dirty="0" smtClean="0">
                <a:solidFill>
                  <a:schemeClr val="tx1"/>
                </a:solidFill>
              </a:rPr>
              <a:t>Inland Navigation </a:t>
            </a:r>
            <a:endParaRPr lang="en-US" sz="4000" dirty="0">
              <a:solidFill>
                <a:schemeClr val="tx1"/>
              </a:solidFill>
            </a:endParaRPr>
          </a:p>
        </p:txBody>
      </p:sp>
      <p:graphicFrame>
        <p:nvGraphicFramePr>
          <p:cNvPr id="5" name="Content Placeholder 4"/>
          <p:cNvGraphicFramePr>
            <a:graphicFrameLocks noGrp="1"/>
          </p:cNvGraphicFramePr>
          <p:nvPr>
            <p:ph idx="1"/>
          </p:nvPr>
        </p:nvGraphicFramePr>
        <p:xfrm>
          <a:off x="457200" y="1676400"/>
          <a:ext cx="8229600" cy="2123440"/>
        </p:xfrm>
        <a:graphic>
          <a:graphicData uri="http://schemas.openxmlformats.org/drawingml/2006/table">
            <a:tbl>
              <a:tblPr firstRow="1" bandRow="1">
                <a:tableStyleId>{073A0DAA-6AF3-43AB-8588-CEC1D06C72B9}</a:tableStyleId>
              </a:tblPr>
              <a:tblGrid>
                <a:gridCol w="1676400"/>
                <a:gridCol w="1371600"/>
                <a:gridCol w="914400"/>
                <a:gridCol w="1371600"/>
                <a:gridCol w="1524000"/>
                <a:gridCol w="1371600"/>
              </a:tblGrid>
              <a:tr h="599440">
                <a:tc>
                  <a:txBody>
                    <a:bodyPr/>
                    <a:lstStyle/>
                    <a:p>
                      <a:r>
                        <a:rPr lang="en-US" dirty="0" smtClean="0">
                          <a:latin typeface="Arial" pitchFamily="34" charset="0"/>
                          <a:cs typeface="Arial" pitchFamily="34" charset="0"/>
                        </a:rPr>
                        <a:t>Category</a:t>
                      </a:r>
                    </a:p>
                  </a:txBody>
                  <a:tcPr/>
                </a:tc>
                <a:tc>
                  <a:txBody>
                    <a:bodyPr/>
                    <a:lstStyle/>
                    <a:p>
                      <a:r>
                        <a:rPr lang="en-US" dirty="0" smtClean="0">
                          <a:latin typeface="Arial" pitchFamily="34" charset="0"/>
                          <a:cs typeface="Arial" pitchFamily="34" charset="0"/>
                        </a:rPr>
                        <a:t>Rivers/ Waterways</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Locks</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Commerce</a:t>
                      </a:r>
                    </a:p>
                    <a:p>
                      <a:pPr algn="ctr"/>
                      <a:r>
                        <a:rPr lang="en-US" dirty="0" smtClean="0">
                          <a:latin typeface="Arial" pitchFamily="34" charset="0"/>
                          <a:cs typeface="Arial" pitchFamily="34" charset="0"/>
                        </a:rPr>
                        <a:t>Ton-Miles</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FY12</a:t>
                      </a:r>
                    </a:p>
                    <a:p>
                      <a:pPr algn="ctr"/>
                      <a:r>
                        <a:rPr lang="en-US" dirty="0" smtClean="0">
                          <a:latin typeface="Arial" pitchFamily="34" charset="0"/>
                          <a:cs typeface="Arial" pitchFamily="34" charset="0"/>
                        </a:rPr>
                        <a:t>O&amp;M</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FY11</a:t>
                      </a:r>
                    </a:p>
                    <a:p>
                      <a:pPr algn="ctr"/>
                      <a:r>
                        <a:rPr lang="en-US" dirty="0" smtClean="0">
                          <a:latin typeface="Arial" pitchFamily="34" charset="0"/>
                          <a:cs typeface="Arial" pitchFamily="34" charset="0"/>
                        </a:rPr>
                        <a:t>O&amp;M</a:t>
                      </a:r>
                      <a:endParaRPr lang="en-US"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High Use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16</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136</a:t>
                      </a:r>
                    </a:p>
                  </a:txBody>
                  <a:tcPr/>
                </a:tc>
                <a:tc>
                  <a:txBody>
                    <a:bodyPr/>
                    <a:lstStyle/>
                    <a:p>
                      <a:pPr algn="ctr"/>
                      <a:r>
                        <a:rPr lang="en-US" b="1" dirty="0" smtClean="0">
                          <a:latin typeface="Arial" pitchFamily="34" charset="0"/>
                          <a:cs typeface="Arial" pitchFamily="34" charset="0"/>
                        </a:rPr>
                        <a:t>97%</a:t>
                      </a:r>
                      <a:endParaRPr lang="en-US" b="1"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93%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90%</a:t>
                      </a:r>
                    </a:p>
                  </a:txBody>
                  <a:tcPr/>
                </a:tc>
              </a:tr>
              <a:tr h="370840">
                <a:tc>
                  <a:txBody>
                    <a:bodyPr/>
                    <a:lstStyle/>
                    <a:p>
                      <a:r>
                        <a:rPr lang="en-US" dirty="0" smtClean="0">
                          <a:latin typeface="Arial" pitchFamily="34" charset="0"/>
                          <a:cs typeface="Arial" pitchFamily="34" charset="0"/>
                        </a:rPr>
                        <a:t>Moderate Use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N/A</a:t>
                      </a: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Low Use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37</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3%</a:t>
                      </a:r>
                      <a:endParaRPr lang="en-US" b="1"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10%</a:t>
                      </a:r>
                      <a:endParaRPr lang="en-US"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Total</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27</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173</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100%</a:t>
                      </a:r>
                      <a:endParaRPr lang="en-US" b="1"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13</a:t>
            </a:fld>
            <a:endParaRPr lang="en-US"/>
          </a:p>
        </p:txBody>
      </p:sp>
      <p:sp>
        <p:nvSpPr>
          <p:cNvPr id="7" name="TextBox 6"/>
          <p:cNvSpPr txBox="1"/>
          <p:nvPr/>
        </p:nvSpPr>
        <p:spPr>
          <a:xfrm>
            <a:off x="457200" y="3962400"/>
            <a:ext cx="8229600" cy="1754327"/>
          </a:xfrm>
          <a:prstGeom prst="rect">
            <a:avLst/>
          </a:prstGeom>
          <a:noFill/>
        </p:spPr>
        <p:txBody>
          <a:bodyPr wrap="square" rtlCol="0">
            <a:spAutoFit/>
          </a:bodyPr>
          <a:lstStyle/>
          <a:p>
            <a:pPr algn="l">
              <a:buFont typeface="Arial" pitchFamily="34" charset="0"/>
              <a:buChar char="•"/>
            </a:pPr>
            <a:r>
              <a:rPr lang="en-US" sz="1800" b="0" dirty="0" smtClean="0">
                <a:latin typeface="Arial" pitchFamily="34" charset="0"/>
                <a:cs typeface="Arial" pitchFamily="34" charset="0"/>
              </a:rPr>
              <a:t> Low commercial use projects took a 50% reduction in FY12 budget. </a:t>
            </a:r>
          </a:p>
          <a:p>
            <a:pPr algn="l">
              <a:buFont typeface="Arial" pitchFamily="34" charset="0"/>
              <a:buChar char="•"/>
            </a:pPr>
            <a:r>
              <a:rPr lang="en-US" sz="1800" b="0" dirty="0" smtClean="0">
                <a:latin typeface="Arial" pitchFamily="34" charset="0"/>
                <a:cs typeface="Arial" pitchFamily="34" charset="0"/>
              </a:rPr>
              <a:t> FY13 Budget guidance establishes Moderate Use for Inland as 1-3B ton-miles</a:t>
            </a:r>
          </a:p>
          <a:p>
            <a:pPr algn="l">
              <a:buFont typeface="Arial" pitchFamily="34" charset="0"/>
              <a:buChar char="•"/>
            </a:pPr>
            <a:r>
              <a:rPr lang="en-US" sz="1800" b="0" dirty="0" smtClean="0">
                <a:latin typeface="Arial" pitchFamily="34" charset="0"/>
                <a:cs typeface="Arial" pitchFamily="34" charset="0"/>
              </a:rPr>
              <a:t> IMPACT: Lower transportation savings impacts global competitiveness of US exports. Risk of navigation related incidents and fatalities increase at minimally maintained projects.  </a:t>
            </a:r>
          </a:p>
          <a:p>
            <a:pPr algn="l">
              <a:buFont typeface="Arial" pitchFamily="34" charset="0"/>
              <a:buChar char="•"/>
            </a:pPr>
            <a:r>
              <a:rPr lang="en-US" sz="1800" b="0" dirty="0" smtClean="0">
                <a:latin typeface="Arial" pitchFamily="34" charset="0"/>
                <a:cs typeface="Arial" pitchFamily="34" charset="0"/>
              </a:rPr>
              <a:t> </a:t>
            </a:r>
            <a:r>
              <a:rPr lang="en-US" sz="1800" dirty="0" smtClean="0">
                <a:latin typeface="Arial" pitchFamily="34" charset="0"/>
                <a:cs typeface="Arial" pitchFamily="34" charset="0"/>
              </a:rPr>
              <a:t>ACTION: Determine minimal O&amp;M requirements for ‘Caretaker’ status</a:t>
            </a:r>
            <a:endParaRPr lang="en-US" sz="18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xfrm>
            <a:off x="457200" y="609600"/>
            <a:ext cx="80772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solidFill>
                  <a:schemeClr val="tx1"/>
                </a:solidFill>
                <a:latin typeface="Arial" pitchFamily="34" charset="0"/>
              </a:rPr>
              <a:t>Inland Navigation </a:t>
            </a:r>
            <a:br>
              <a:rPr lang="en-US" sz="3600" dirty="0" smtClean="0">
                <a:solidFill>
                  <a:schemeClr val="tx1"/>
                </a:solidFill>
                <a:latin typeface="Arial" pitchFamily="34" charset="0"/>
              </a:rPr>
            </a:br>
            <a:r>
              <a:rPr lang="en-US" sz="3600" dirty="0" smtClean="0">
                <a:solidFill>
                  <a:schemeClr val="tx1"/>
                </a:solidFill>
                <a:latin typeface="Arial" pitchFamily="34" charset="0"/>
              </a:rPr>
              <a:t>Capital Investment Program</a:t>
            </a:r>
            <a:r>
              <a:rPr lang="en-US" sz="3600" dirty="0" smtClean="0">
                <a:latin typeface="Arial" pitchFamily="34" charset="0"/>
              </a:rPr>
              <a:t>  </a:t>
            </a:r>
            <a:endParaRPr lang="en-US" sz="3600" i="1" dirty="0" smtClean="0">
              <a:solidFill>
                <a:schemeClr val="bg1"/>
              </a:solidFill>
              <a:latin typeface="Arial" pitchFamily="34" charset="0"/>
            </a:endParaRPr>
          </a:p>
        </p:txBody>
      </p:sp>
      <p:sp>
        <p:nvSpPr>
          <p:cNvPr id="8195" name="Text Box 9"/>
          <p:cNvSpPr txBox="1">
            <a:spLocks noChangeArrowheads="1"/>
          </p:cNvSpPr>
          <p:nvPr/>
        </p:nvSpPr>
        <p:spPr bwMode="auto">
          <a:xfrm>
            <a:off x="3124200" y="5257800"/>
            <a:ext cx="3200400" cy="457200"/>
          </a:xfrm>
          <a:prstGeom prst="rect">
            <a:avLst/>
          </a:prstGeom>
          <a:solidFill>
            <a:srgbClr val="CCFFFF"/>
          </a:solidFill>
          <a:ln w="9525">
            <a:solidFill>
              <a:schemeClr val="tx1"/>
            </a:solidFill>
            <a:miter lim="800000"/>
            <a:headEnd/>
            <a:tailEnd/>
          </a:ln>
        </p:spPr>
        <p:txBody>
          <a:bodyPr wrap="none" anchor="ctr" anchorCtr="1"/>
          <a:lstStyle/>
          <a:p>
            <a:pPr algn="l"/>
            <a:endParaRPr lang="en-US" sz="1800" dirty="0"/>
          </a:p>
          <a:p>
            <a:pPr algn="l"/>
            <a:r>
              <a:rPr lang="en-US" sz="1800" dirty="0">
                <a:latin typeface="Arial" pitchFamily="34" charset="0"/>
                <a:cs typeface="Arial" pitchFamily="34" charset="0"/>
              </a:rPr>
              <a:t>Replace, Recapitalize, Retire</a:t>
            </a:r>
          </a:p>
          <a:p>
            <a:pPr algn="l"/>
            <a:endParaRPr lang="en-US" sz="1800" dirty="0"/>
          </a:p>
        </p:txBody>
      </p:sp>
      <p:sp>
        <p:nvSpPr>
          <p:cNvPr id="8198" name="Line 3"/>
          <p:cNvSpPr>
            <a:spLocks noChangeShapeType="1"/>
          </p:cNvSpPr>
          <p:nvPr/>
        </p:nvSpPr>
        <p:spPr bwMode="auto">
          <a:xfrm>
            <a:off x="1219200" y="2514600"/>
            <a:ext cx="5105400" cy="0"/>
          </a:xfrm>
          <a:prstGeom prst="line">
            <a:avLst/>
          </a:prstGeom>
          <a:noFill/>
          <a:ln w="38100">
            <a:solidFill>
              <a:schemeClr val="tx1"/>
            </a:solidFill>
            <a:round/>
            <a:headEnd/>
            <a:tailEnd/>
          </a:ln>
        </p:spPr>
        <p:txBody>
          <a:bodyPr anchorCtr="1">
            <a:spAutoFit/>
          </a:bodyPr>
          <a:lstStyle/>
          <a:p>
            <a:endParaRPr lang="en-US"/>
          </a:p>
        </p:txBody>
      </p:sp>
      <p:sp>
        <p:nvSpPr>
          <p:cNvPr id="8199" name="Text Box 5"/>
          <p:cNvSpPr txBox="1">
            <a:spLocks noChangeArrowheads="1"/>
          </p:cNvSpPr>
          <p:nvPr/>
        </p:nvSpPr>
        <p:spPr bwMode="auto">
          <a:xfrm>
            <a:off x="990600" y="2209800"/>
            <a:ext cx="1096963"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Plan</a:t>
            </a:r>
          </a:p>
        </p:txBody>
      </p:sp>
      <p:sp>
        <p:nvSpPr>
          <p:cNvPr id="8200" name="Text Box 6"/>
          <p:cNvSpPr txBox="1">
            <a:spLocks noChangeArrowheads="1"/>
          </p:cNvSpPr>
          <p:nvPr/>
        </p:nvSpPr>
        <p:spPr bwMode="auto">
          <a:xfrm>
            <a:off x="6324600" y="2057400"/>
            <a:ext cx="1355725" cy="914400"/>
          </a:xfrm>
          <a:prstGeom prst="rect">
            <a:avLst/>
          </a:prstGeom>
          <a:solidFill>
            <a:srgbClr val="CCFFFF"/>
          </a:solidFill>
          <a:ln w="76200">
            <a:solidFill>
              <a:schemeClr val="tx1"/>
            </a:solidFill>
            <a:miter lim="800000"/>
            <a:headEnd/>
            <a:tailEnd/>
          </a:ln>
        </p:spPr>
        <p:txBody>
          <a:bodyPr wrap="none" anchor="ctr" anchorCtr="1"/>
          <a:lstStyle/>
          <a:p>
            <a:r>
              <a:rPr lang="en-US" sz="1800" dirty="0">
                <a:latin typeface="Arial" pitchFamily="34" charset="0"/>
                <a:cs typeface="Arial" pitchFamily="34" charset="0"/>
              </a:rPr>
              <a:t>Operate &amp;</a:t>
            </a:r>
          </a:p>
          <a:p>
            <a:r>
              <a:rPr lang="en-US" sz="1800" dirty="0">
                <a:latin typeface="Arial" pitchFamily="34" charset="0"/>
                <a:cs typeface="Arial" pitchFamily="34" charset="0"/>
              </a:rPr>
              <a:t>Maintain</a:t>
            </a:r>
          </a:p>
        </p:txBody>
      </p:sp>
      <p:sp>
        <p:nvSpPr>
          <p:cNvPr id="8201" name="Text Box 7"/>
          <p:cNvSpPr txBox="1">
            <a:spLocks noChangeArrowheads="1"/>
          </p:cNvSpPr>
          <p:nvPr/>
        </p:nvSpPr>
        <p:spPr bwMode="auto">
          <a:xfrm>
            <a:off x="2590800" y="2209800"/>
            <a:ext cx="1096963"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Design</a:t>
            </a:r>
          </a:p>
        </p:txBody>
      </p:sp>
      <p:sp>
        <p:nvSpPr>
          <p:cNvPr id="8202" name="Text Box 8"/>
          <p:cNvSpPr txBox="1">
            <a:spLocks noChangeArrowheads="1"/>
          </p:cNvSpPr>
          <p:nvPr/>
        </p:nvSpPr>
        <p:spPr bwMode="auto">
          <a:xfrm>
            <a:off x="4419600" y="2209800"/>
            <a:ext cx="1219200"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Construct </a:t>
            </a:r>
          </a:p>
        </p:txBody>
      </p:sp>
      <p:sp>
        <p:nvSpPr>
          <p:cNvPr id="8204" name="Rectangle 13"/>
          <p:cNvSpPr>
            <a:spLocks noChangeArrowheads="1"/>
          </p:cNvSpPr>
          <p:nvPr/>
        </p:nvSpPr>
        <p:spPr bwMode="auto">
          <a:xfrm>
            <a:off x="4114800" y="2971800"/>
            <a:ext cx="1905000" cy="1169551"/>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4 Projects  </a:t>
            </a:r>
          </a:p>
          <a:p>
            <a:r>
              <a:rPr lang="en-US" sz="1400" dirty="0" smtClean="0">
                <a:latin typeface="Arial" pitchFamily="34" charset="0"/>
                <a:cs typeface="Arial" pitchFamily="34" charset="0"/>
              </a:rPr>
              <a:t>Olmsted, </a:t>
            </a:r>
            <a:r>
              <a:rPr lang="en-US" sz="1400" dirty="0" err="1" smtClean="0">
                <a:latin typeface="Arial" pitchFamily="34" charset="0"/>
                <a:cs typeface="Arial" pitchFamily="34" charset="0"/>
              </a:rPr>
              <a:t>Emsworth</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Monongahela Locks 2, 3 &amp;4, PA </a:t>
            </a:r>
          </a:p>
          <a:p>
            <a:r>
              <a:rPr lang="en-US" sz="1400" dirty="0" smtClean="0">
                <a:latin typeface="Arial" pitchFamily="34" charset="0"/>
                <a:cs typeface="Arial" pitchFamily="34" charset="0"/>
              </a:rPr>
              <a:t>MS River Lock 27</a:t>
            </a:r>
            <a:endParaRPr lang="en-US" sz="1400" dirty="0">
              <a:latin typeface="Arial" pitchFamily="34" charset="0"/>
              <a:cs typeface="Arial" pitchFamily="34" charset="0"/>
            </a:endParaRPr>
          </a:p>
        </p:txBody>
      </p:sp>
      <p:sp>
        <p:nvSpPr>
          <p:cNvPr id="8205" name="Rectangle 14"/>
          <p:cNvSpPr>
            <a:spLocks noChangeArrowheads="1"/>
          </p:cNvSpPr>
          <p:nvPr/>
        </p:nvSpPr>
        <p:spPr bwMode="auto">
          <a:xfrm>
            <a:off x="2514600" y="3048000"/>
            <a:ext cx="1447800" cy="1169551"/>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2 Projects </a:t>
            </a:r>
            <a:endParaRPr lang="en-US" sz="1400" dirty="0">
              <a:latin typeface="Arial" pitchFamily="34" charset="0"/>
              <a:cs typeface="Arial" pitchFamily="34" charset="0"/>
            </a:endParaRPr>
          </a:p>
          <a:p>
            <a:r>
              <a:rPr lang="en-US" sz="1400" dirty="0" smtClean="0">
                <a:latin typeface="Arial" pitchFamily="34" charset="0"/>
                <a:cs typeface="Arial" pitchFamily="34" charset="0"/>
              </a:rPr>
              <a:t>In PED: </a:t>
            </a:r>
          </a:p>
          <a:p>
            <a:r>
              <a:rPr lang="en-US" sz="1400" dirty="0" smtClean="0">
                <a:latin typeface="Arial" pitchFamily="34" charset="0"/>
                <a:cs typeface="Arial" pitchFamily="34" charset="0"/>
              </a:rPr>
              <a:t>Upper Miss,</a:t>
            </a:r>
          </a:p>
          <a:p>
            <a:r>
              <a:rPr lang="en-US" sz="1400" dirty="0" smtClean="0">
                <a:solidFill>
                  <a:schemeClr val="tx1"/>
                </a:solidFill>
                <a:latin typeface="Arial" pitchFamily="34" charset="0"/>
                <a:cs typeface="Arial" pitchFamily="34" charset="0"/>
              </a:rPr>
              <a:t>GIWW - Bayou Sorrel, LA</a:t>
            </a:r>
          </a:p>
        </p:txBody>
      </p:sp>
      <p:sp>
        <p:nvSpPr>
          <p:cNvPr id="8206" name="Rectangle 15"/>
          <p:cNvSpPr>
            <a:spLocks noChangeArrowheads="1"/>
          </p:cNvSpPr>
          <p:nvPr/>
        </p:nvSpPr>
        <p:spPr bwMode="auto">
          <a:xfrm>
            <a:off x="533400" y="3048000"/>
            <a:ext cx="1828800" cy="1169551"/>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4 Projects:</a:t>
            </a:r>
          </a:p>
          <a:p>
            <a:r>
              <a:rPr lang="en-US" sz="1400" dirty="0" smtClean="0">
                <a:solidFill>
                  <a:schemeClr val="tx1"/>
                </a:solidFill>
                <a:latin typeface="Arial" pitchFamily="34" charset="0"/>
                <a:cs typeface="Arial" pitchFamily="34" charset="0"/>
              </a:rPr>
              <a:t>Upper Ohio, PA</a:t>
            </a:r>
          </a:p>
          <a:p>
            <a:r>
              <a:rPr lang="en-US" sz="1400" dirty="0" smtClean="0">
                <a:solidFill>
                  <a:schemeClr val="tx1"/>
                </a:solidFill>
                <a:latin typeface="Arial" pitchFamily="34" charset="0"/>
                <a:cs typeface="Arial" pitchFamily="34" charset="0"/>
              </a:rPr>
              <a:t>Missouri River</a:t>
            </a:r>
          </a:p>
          <a:p>
            <a:r>
              <a:rPr lang="en-US" sz="1400" dirty="0" smtClean="0">
                <a:solidFill>
                  <a:schemeClr val="tx1"/>
                </a:solidFill>
                <a:latin typeface="Arial" pitchFamily="34" charset="0"/>
                <a:cs typeface="Arial" pitchFamily="34" charset="0"/>
              </a:rPr>
              <a:t>GIWW – Calcasieu</a:t>
            </a:r>
          </a:p>
          <a:p>
            <a:r>
              <a:rPr lang="en-US" sz="1400" dirty="0" smtClean="0">
                <a:solidFill>
                  <a:schemeClr val="tx1"/>
                </a:solidFill>
                <a:latin typeface="Arial" pitchFamily="34" charset="0"/>
                <a:cs typeface="Arial" pitchFamily="34" charset="0"/>
              </a:rPr>
              <a:t>GIWW channel, TX</a:t>
            </a:r>
          </a:p>
        </p:txBody>
      </p:sp>
      <p:sp>
        <p:nvSpPr>
          <p:cNvPr id="8207" name="Line 16"/>
          <p:cNvSpPr>
            <a:spLocks noChangeShapeType="1"/>
          </p:cNvSpPr>
          <p:nvPr/>
        </p:nvSpPr>
        <p:spPr bwMode="auto">
          <a:xfrm>
            <a:off x="5410200" y="4724400"/>
            <a:ext cx="0" cy="0"/>
          </a:xfrm>
          <a:prstGeom prst="line">
            <a:avLst/>
          </a:prstGeom>
          <a:noFill/>
          <a:ln w="9525">
            <a:solidFill>
              <a:srgbClr val="FFCC66"/>
            </a:solidFill>
            <a:round/>
            <a:headEnd/>
            <a:tailEnd/>
          </a:ln>
        </p:spPr>
        <p:txBody>
          <a:bodyPr wrap="none" anchor="ctr" anchorCtr="1"/>
          <a:lstStyle/>
          <a:p>
            <a:endParaRPr lang="en-US"/>
          </a:p>
        </p:txBody>
      </p:sp>
      <p:sp>
        <p:nvSpPr>
          <p:cNvPr id="8208" name="Rectangle 17"/>
          <p:cNvSpPr>
            <a:spLocks noChangeArrowheads="1"/>
          </p:cNvSpPr>
          <p:nvPr/>
        </p:nvSpPr>
        <p:spPr bwMode="auto">
          <a:xfrm>
            <a:off x="6400800" y="3276600"/>
            <a:ext cx="1295400" cy="755650"/>
          </a:xfrm>
          <a:prstGeom prst="rect">
            <a:avLst/>
          </a:prstGeom>
          <a:solidFill>
            <a:srgbClr val="CCFF99"/>
          </a:solidFill>
          <a:ln w="25400" algn="ctr">
            <a:solidFill>
              <a:schemeClr val="tx1"/>
            </a:solidFill>
            <a:miter lim="800000"/>
            <a:headEnd/>
            <a:tailEnd/>
          </a:ln>
        </p:spPr>
        <p:txBody>
          <a:bodyPr anchor="ctr">
            <a:spAutoFit/>
          </a:bodyPr>
          <a:lstStyle/>
          <a:p>
            <a:r>
              <a:rPr lang="en-US" sz="1400" dirty="0">
                <a:latin typeface="Arial" pitchFamily="34" charset="0"/>
                <a:cs typeface="Arial" pitchFamily="34" charset="0"/>
              </a:rPr>
              <a:t>Annual </a:t>
            </a:r>
          </a:p>
          <a:p>
            <a:r>
              <a:rPr lang="en-US" sz="1400" dirty="0">
                <a:latin typeface="Arial" pitchFamily="34" charset="0"/>
                <a:cs typeface="Arial" pitchFamily="34" charset="0"/>
              </a:rPr>
              <a:t>O&amp;M </a:t>
            </a:r>
          </a:p>
          <a:p>
            <a:r>
              <a:rPr lang="en-US" sz="1400" dirty="0">
                <a:latin typeface="Arial" pitchFamily="34" charset="0"/>
                <a:cs typeface="Arial" pitchFamily="34" charset="0"/>
              </a:rPr>
              <a:t>Budget</a:t>
            </a:r>
          </a:p>
        </p:txBody>
      </p:sp>
      <p:sp>
        <p:nvSpPr>
          <p:cNvPr id="8211" name="Text Box 10"/>
          <p:cNvSpPr txBox="1">
            <a:spLocks noChangeArrowheads="1"/>
          </p:cNvSpPr>
          <p:nvPr/>
        </p:nvSpPr>
        <p:spPr bwMode="auto">
          <a:xfrm>
            <a:off x="4038600" y="5943600"/>
            <a:ext cx="1096963" cy="4572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Divest</a:t>
            </a:r>
          </a:p>
        </p:txBody>
      </p:sp>
      <p:sp>
        <p:nvSpPr>
          <p:cNvPr id="8212" name="Line 3"/>
          <p:cNvSpPr>
            <a:spLocks noChangeShapeType="1"/>
          </p:cNvSpPr>
          <p:nvPr/>
        </p:nvSpPr>
        <p:spPr bwMode="auto">
          <a:xfrm>
            <a:off x="6324600" y="5562600"/>
            <a:ext cx="2438400" cy="0"/>
          </a:xfrm>
          <a:prstGeom prst="line">
            <a:avLst/>
          </a:prstGeom>
          <a:noFill/>
          <a:ln w="38100">
            <a:solidFill>
              <a:schemeClr val="tx1"/>
            </a:solidFill>
            <a:round/>
            <a:headEnd/>
            <a:tailEnd/>
          </a:ln>
        </p:spPr>
        <p:txBody>
          <a:bodyPr anchorCtr="1">
            <a:spAutoFit/>
          </a:bodyPr>
          <a:lstStyle/>
          <a:p>
            <a:endParaRPr lang="en-US"/>
          </a:p>
        </p:txBody>
      </p:sp>
      <p:sp>
        <p:nvSpPr>
          <p:cNvPr id="8213" name="Line 3"/>
          <p:cNvSpPr>
            <a:spLocks noChangeShapeType="1"/>
          </p:cNvSpPr>
          <p:nvPr/>
        </p:nvSpPr>
        <p:spPr bwMode="auto">
          <a:xfrm>
            <a:off x="8763000" y="2514600"/>
            <a:ext cx="0" cy="3048000"/>
          </a:xfrm>
          <a:prstGeom prst="line">
            <a:avLst/>
          </a:prstGeom>
          <a:noFill/>
          <a:ln w="38100">
            <a:solidFill>
              <a:schemeClr val="tx1"/>
            </a:solidFill>
            <a:round/>
            <a:headEnd/>
            <a:tailEnd/>
          </a:ln>
        </p:spPr>
        <p:txBody>
          <a:bodyPr anchorCtr="1">
            <a:spAutoFit/>
          </a:bodyPr>
          <a:lstStyle/>
          <a:p>
            <a:endParaRPr lang="en-US"/>
          </a:p>
        </p:txBody>
      </p:sp>
      <p:sp>
        <p:nvSpPr>
          <p:cNvPr id="8214" name="Line 3"/>
          <p:cNvSpPr>
            <a:spLocks noChangeShapeType="1"/>
          </p:cNvSpPr>
          <p:nvPr/>
        </p:nvSpPr>
        <p:spPr bwMode="auto">
          <a:xfrm>
            <a:off x="304800" y="5562600"/>
            <a:ext cx="2819400" cy="0"/>
          </a:xfrm>
          <a:prstGeom prst="line">
            <a:avLst/>
          </a:prstGeom>
          <a:noFill/>
          <a:ln w="38100">
            <a:solidFill>
              <a:schemeClr val="tx1"/>
            </a:solidFill>
            <a:round/>
            <a:headEnd/>
            <a:tailEnd/>
          </a:ln>
        </p:spPr>
        <p:txBody>
          <a:bodyPr anchorCtr="1">
            <a:spAutoFit/>
          </a:bodyPr>
          <a:lstStyle/>
          <a:p>
            <a:endParaRPr lang="en-US"/>
          </a:p>
        </p:txBody>
      </p:sp>
      <p:sp>
        <p:nvSpPr>
          <p:cNvPr id="8215" name="Line 3"/>
          <p:cNvSpPr>
            <a:spLocks noChangeShapeType="1"/>
          </p:cNvSpPr>
          <p:nvPr/>
        </p:nvSpPr>
        <p:spPr bwMode="auto">
          <a:xfrm>
            <a:off x="7696200" y="2514600"/>
            <a:ext cx="1066800" cy="0"/>
          </a:xfrm>
          <a:prstGeom prst="line">
            <a:avLst/>
          </a:prstGeom>
          <a:noFill/>
          <a:ln w="38100">
            <a:solidFill>
              <a:schemeClr val="tx1"/>
            </a:solidFill>
            <a:round/>
            <a:headEnd/>
            <a:tailEnd/>
          </a:ln>
        </p:spPr>
        <p:txBody>
          <a:bodyPr anchorCtr="1">
            <a:spAutoFit/>
          </a:bodyPr>
          <a:lstStyle/>
          <a:p>
            <a:endParaRPr lang="en-US"/>
          </a:p>
        </p:txBody>
      </p:sp>
      <p:sp>
        <p:nvSpPr>
          <p:cNvPr id="8216" name="Line 3"/>
          <p:cNvSpPr>
            <a:spLocks noChangeShapeType="1"/>
          </p:cNvSpPr>
          <p:nvPr/>
        </p:nvSpPr>
        <p:spPr bwMode="auto">
          <a:xfrm flipH="1" flipV="1">
            <a:off x="304800" y="2514600"/>
            <a:ext cx="0" cy="3048000"/>
          </a:xfrm>
          <a:prstGeom prst="line">
            <a:avLst/>
          </a:prstGeom>
          <a:noFill/>
          <a:ln w="38100">
            <a:solidFill>
              <a:schemeClr val="tx1"/>
            </a:solidFill>
            <a:round/>
            <a:headEnd/>
            <a:tailEnd/>
          </a:ln>
        </p:spPr>
        <p:txBody>
          <a:bodyPr anchorCtr="1">
            <a:spAutoFit/>
          </a:bodyPr>
          <a:lstStyle/>
          <a:p>
            <a:endParaRPr lang="en-US"/>
          </a:p>
        </p:txBody>
      </p:sp>
      <p:sp>
        <p:nvSpPr>
          <p:cNvPr id="8217" name="Line 3"/>
          <p:cNvSpPr>
            <a:spLocks noChangeShapeType="1"/>
          </p:cNvSpPr>
          <p:nvPr/>
        </p:nvSpPr>
        <p:spPr bwMode="auto">
          <a:xfrm>
            <a:off x="304800" y="2514600"/>
            <a:ext cx="685800" cy="0"/>
          </a:xfrm>
          <a:prstGeom prst="line">
            <a:avLst/>
          </a:prstGeom>
          <a:noFill/>
          <a:ln w="38100">
            <a:solidFill>
              <a:schemeClr val="tx1"/>
            </a:solidFill>
            <a:round/>
            <a:headEnd/>
            <a:tailEnd/>
          </a:ln>
        </p:spPr>
        <p:txBody>
          <a:bodyPr anchorCtr="1">
            <a:spAutoFit/>
          </a:bodyPr>
          <a:lstStyle/>
          <a:p>
            <a:endParaRPr lang="en-US"/>
          </a:p>
        </p:txBody>
      </p:sp>
      <p:sp>
        <p:nvSpPr>
          <p:cNvPr id="8218" name="Line 3"/>
          <p:cNvSpPr>
            <a:spLocks noChangeShapeType="1"/>
          </p:cNvSpPr>
          <p:nvPr/>
        </p:nvSpPr>
        <p:spPr bwMode="auto">
          <a:xfrm>
            <a:off x="4495800" y="5715000"/>
            <a:ext cx="0" cy="228600"/>
          </a:xfrm>
          <a:prstGeom prst="line">
            <a:avLst/>
          </a:prstGeom>
          <a:noFill/>
          <a:ln w="38100">
            <a:solidFill>
              <a:schemeClr val="tx1"/>
            </a:solidFill>
            <a:round/>
            <a:headEnd/>
            <a:tailEnd/>
          </a:ln>
        </p:spPr>
        <p:txBody>
          <a:bodyPr anchorCtr="1">
            <a:spAutoFit/>
          </a:bodyPr>
          <a:lstStyle/>
          <a:p>
            <a:endParaRPr lang="en-US"/>
          </a:p>
        </p:txBody>
      </p:sp>
      <p:sp>
        <p:nvSpPr>
          <p:cNvPr id="22" name="Rectangle 13"/>
          <p:cNvSpPr>
            <a:spLocks noChangeArrowheads="1"/>
          </p:cNvSpPr>
          <p:nvPr/>
        </p:nvSpPr>
        <p:spPr bwMode="auto">
          <a:xfrm>
            <a:off x="4114800" y="4191000"/>
            <a:ext cx="1905000" cy="954107"/>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Note: 2 Projects suspended in FY12 </a:t>
            </a:r>
          </a:p>
          <a:p>
            <a:r>
              <a:rPr lang="en-US" sz="1400" dirty="0" smtClean="0">
                <a:latin typeface="Arial" pitchFamily="34" charset="0"/>
                <a:cs typeface="Arial" pitchFamily="34" charset="0"/>
              </a:rPr>
              <a:t>Chickamauga, TN Kentucky Lock, KY </a:t>
            </a:r>
            <a:endParaRPr lang="en-US" sz="1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p:cNvSpPr>
            <a:spLocks noGrp="1" noChangeArrowheads="1"/>
          </p:cNvSpPr>
          <p:nvPr>
            <p:ph type="title"/>
          </p:nvPr>
        </p:nvSpPr>
        <p:spPr>
          <a:xfrm>
            <a:off x="914400" y="152400"/>
            <a:ext cx="7412038" cy="762000"/>
          </a:xfrm>
          <a:noFill/>
          <a:ln/>
          <a:effectLst/>
        </p:spPr>
        <p:txBody>
          <a:bodyPr lIns="90488" tIns="44450" rIns="90488" bIns="44450" anchor="b"/>
          <a:lstStyle/>
          <a:p>
            <a:r>
              <a:rPr lang="en-US" dirty="0"/>
              <a:t> Navigation Performance</a:t>
            </a:r>
            <a:endParaRPr lang="en-US" sz="4000" dirty="0"/>
          </a:p>
        </p:txBody>
      </p:sp>
      <p:sp>
        <p:nvSpPr>
          <p:cNvPr id="1715203" name="Rectangle 3"/>
          <p:cNvSpPr>
            <a:spLocks noGrp="1" noChangeArrowheads="1"/>
          </p:cNvSpPr>
          <p:nvPr>
            <p:ph type="body" sz="half" idx="1"/>
          </p:nvPr>
        </p:nvSpPr>
        <p:spPr>
          <a:xfrm>
            <a:off x="304800" y="1371600"/>
            <a:ext cx="8839200" cy="4525963"/>
          </a:xfrm>
          <a:noFill/>
          <a:ln/>
        </p:spPr>
        <p:txBody>
          <a:bodyPr lIns="90488" tIns="44450" rIns="90488" bIns="44450"/>
          <a:lstStyle/>
          <a:p>
            <a:pPr algn="ctr">
              <a:buFontTx/>
              <a:buNone/>
            </a:pPr>
            <a:r>
              <a:rPr lang="en-US" sz="2800" b="1" dirty="0">
                <a:latin typeface="Arial" pitchFamily="34" charset="0"/>
                <a:cs typeface="Arial" pitchFamily="34" charset="0"/>
              </a:rPr>
              <a:t>USACE Campaign Goal Objective 3c:  </a:t>
            </a:r>
          </a:p>
          <a:p>
            <a:pPr>
              <a:buFontTx/>
              <a:buNone/>
            </a:pPr>
            <a:r>
              <a:rPr lang="en-US" sz="2400" b="1" dirty="0">
                <a:latin typeface="Arial" pitchFamily="34" charset="0"/>
                <a:cs typeface="Arial" pitchFamily="34" charset="0"/>
              </a:rPr>
              <a:t>Deliver reliable infrastructure using a risk-informed asset management strategy</a:t>
            </a:r>
          </a:p>
          <a:p>
            <a:pPr>
              <a:buFontTx/>
              <a:buNone/>
            </a:pPr>
            <a:endParaRPr lang="en-US" sz="1800" b="1" dirty="0">
              <a:latin typeface="Arial" pitchFamily="34" charset="0"/>
              <a:cs typeface="Arial" pitchFamily="34" charset="0"/>
            </a:endParaRPr>
          </a:p>
          <a:p>
            <a:pPr algn="ctr">
              <a:buFontTx/>
              <a:buNone/>
            </a:pPr>
            <a:r>
              <a:rPr lang="en-US" sz="2800" b="1" dirty="0">
                <a:latin typeface="Arial" pitchFamily="34" charset="0"/>
                <a:cs typeface="Arial" pitchFamily="34" charset="0"/>
              </a:rPr>
              <a:t>High Performing Goal:</a:t>
            </a:r>
          </a:p>
          <a:p>
            <a:pPr>
              <a:buFontTx/>
              <a:buNone/>
            </a:pPr>
            <a:r>
              <a:rPr lang="en-US" sz="2400" b="1" dirty="0">
                <a:latin typeface="Arial" pitchFamily="34" charset="0"/>
                <a:cs typeface="Arial" pitchFamily="34" charset="0"/>
              </a:rPr>
              <a:t>INLAND NAVIGATION: </a:t>
            </a:r>
          </a:p>
          <a:p>
            <a:pPr>
              <a:buFontTx/>
              <a:buNone/>
            </a:pPr>
            <a:r>
              <a:rPr lang="en-US" sz="2000" b="1" dirty="0" smtClean="0">
                <a:latin typeface="Arial" pitchFamily="34" charset="0"/>
                <a:cs typeface="Arial" pitchFamily="34" charset="0"/>
              </a:rPr>
              <a:t>Scheduled &amp; Unscheduled  </a:t>
            </a:r>
            <a:endParaRPr lang="en-US" sz="2000" b="1" dirty="0">
              <a:latin typeface="Arial" pitchFamily="34" charset="0"/>
              <a:cs typeface="Arial" pitchFamily="34" charset="0"/>
            </a:endParaRPr>
          </a:p>
          <a:p>
            <a:pPr>
              <a:buFontTx/>
              <a:buNone/>
            </a:pPr>
            <a:r>
              <a:rPr lang="en-US" sz="2000" b="1" dirty="0" smtClean="0">
                <a:latin typeface="Arial" pitchFamily="34" charset="0"/>
                <a:cs typeface="Arial" pitchFamily="34" charset="0"/>
              </a:rPr>
              <a:t>lock closures </a:t>
            </a:r>
            <a:r>
              <a:rPr lang="en-US" sz="2000" b="1" dirty="0">
                <a:latin typeface="Arial" pitchFamily="34" charset="0"/>
                <a:cs typeface="Arial" pitchFamily="34" charset="0"/>
              </a:rPr>
              <a:t>due to </a:t>
            </a:r>
          </a:p>
          <a:p>
            <a:pPr>
              <a:buFontTx/>
              <a:buNone/>
            </a:pPr>
            <a:r>
              <a:rPr lang="en-US" sz="2000" b="1" dirty="0">
                <a:latin typeface="Arial" pitchFamily="34" charset="0"/>
                <a:cs typeface="Arial" pitchFamily="34" charset="0"/>
              </a:rPr>
              <a:t>mechanical breakdowns</a:t>
            </a:r>
          </a:p>
          <a:p>
            <a:pPr>
              <a:buFontTx/>
              <a:buChar char="-"/>
            </a:pPr>
            <a:r>
              <a:rPr lang="en-US" sz="2000" b="1" dirty="0" smtClean="0">
                <a:latin typeface="Arial" pitchFamily="34" charset="0"/>
                <a:cs typeface="Arial" pitchFamily="34" charset="0"/>
              </a:rPr>
              <a:t>Less than 5-yr average</a:t>
            </a:r>
          </a:p>
          <a:p>
            <a:pPr>
              <a:buFontTx/>
              <a:buChar char="-"/>
            </a:pPr>
            <a:r>
              <a:rPr lang="en-US" sz="2000" b="1" dirty="0" smtClean="0">
                <a:solidFill>
                  <a:srgbClr val="FF0000"/>
                </a:solidFill>
                <a:latin typeface="Arial" pitchFamily="34" charset="0"/>
                <a:cs typeface="Arial" pitchFamily="34" charset="0"/>
              </a:rPr>
              <a:t>Not achieving</a:t>
            </a:r>
            <a:endParaRPr lang="en-US" sz="2000" b="1" dirty="0">
              <a:solidFill>
                <a:srgbClr val="FF0000"/>
              </a:solidFill>
              <a:latin typeface="Arial" pitchFamily="34" charset="0"/>
              <a:cs typeface="Arial" pitchFamily="34" charset="0"/>
            </a:endParaRPr>
          </a:p>
          <a:p>
            <a:pPr>
              <a:buFontTx/>
              <a:buNone/>
            </a:pPr>
            <a:endParaRPr lang="en-US" sz="1200" b="1" dirty="0"/>
          </a:p>
        </p:txBody>
      </p:sp>
      <p:graphicFrame>
        <p:nvGraphicFramePr>
          <p:cNvPr id="5" name="Content Placeholder 3"/>
          <p:cNvGraphicFramePr>
            <a:graphicFrameLocks/>
          </p:cNvGraphicFramePr>
          <p:nvPr/>
        </p:nvGraphicFramePr>
        <p:xfrm>
          <a:off x="3886200" y="3581400"/>
          <a:ext cx="5029200" cy="2468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Inland Navigation Initiatives</a:t>
            </a:r>
            <a:endParaRPr lang="en-US" dirty="0"/>
          </a:p>
        </p:txBody>
      </p:sp>
      <p:sp>
        <p:nvSpPr>
          <p:cNvPr id="3" name="Content Placeholder 2"/>
          <p:cNvSpPr>
            <a:spLocks noGrp="1"/>
          </p:cNvSpPr>
          <p:nvPr>
            <p:ph idx="1"/>
          </p:nvPr>
        </p:nvSpPr>
        <p:spPr>
          <a:xfrm>
            <a:off x="457200" y="990600"/>
            <a:ext cx="8229600" cy="4525963"/>
          </a:xfrm>
        </p:spPr>
        <p:txBody>
          <a:bodyPr/>
          <a:lstStyle/>
          <a:p>
            <a:r>
              <a:rPr lang="en-US" dirty="0" smtClean="0">
                <a:latin typeface="Arial" pitchFamily="34" charset="0"/>
                <a:cs typeface="Arial" pitchFamily="34" charset="0"/>
              </a:rPr>
              <a:t>IMTS Board of Directors</a:t>
            </a:r>
          </a:p>
          <a:p>
            <a:pPr lvl="1"/>
            <a:r>
              <a:rPr lang="en-US" sz="2400" dirty="0" smtClean="0">
                <a:latin typeface="Arial" pitchFamily="34" charset="0"/>
                <a:cs typeface="Arial" pitchFamily="34" charset="0"/>
              </a:rPr>
              <a:t>Navigation Lock Staffing</a:t>
            </a:r>
          </a:p>
          <a:p>
            <a:pPr lvl="1"/>
            <a:r>
              <a:rPr lang="en-US" sz="2400" dirty="0" smtClean="0">
                <a:latin typeface="Arial" pitchFamily="34" charset="0"/>
                <a:cs typeface="Arial" pitchFamily="34" charset="0"/>
              </a:rPr>
              <a:t>Navigation Lock Levels of Service</a:t>
            </a:r>
          </a:p>
          <a:p>
            <a:r>
              <a:rPr lang="en-US" dirty="0" smtClean="0">
                <a:latin typeface="Arial" pitchFamily="34" charset="0"/>
                <a:cs typeface="Arial" pitchFamily="34" charset="0"/>
              </a:rPr>
              <a:t>IMTS Working Group</a:t>
            </a:r>
          </a:p>
          <a:p>
            <a:pPr lvl="1"/>
            <a:r>
              <a:rPr lang="en-US" sz="2400" dirty="0" smtClean="0">
                <a:latin typeface="Arial" pitchFamily="34" charset="0"/>
                <a:cs typeface="Arial" pitchFamily="34" charset="0"/>
              </a:rPr>
              <a:t>Lock Operator Training and Certification</a:t>
            </a:r>
          </a:p>
          <a:p>
            <a:pPr lvl="1"/>
            <a:r>
              <a:rPr lang="en-US" sz="2400" dirty="0" smtClean="0">
                <a:latin typeface="Arial" pitchFamily="34" charset="0"/>
                <a:cs typeface="Arial" pitchFamily="34" charset="0"/>
              </a:rPr>
              <a:t>Lock Operator Position Descriptions</a:t>
            </a:r>
          </a:p>
          <a:p>
            <a:pPr lvl="1"/>
            <a:r>
              <a:rPr lang="en-US" sz="2400" dirty="0" smtClean="0">
                <a:latin typeface="Arial" pitchFamily="34" charset="0"/>
                <a:cs typeface="Arial" pitchFamily="34" charset="0"/>
              </a:rPr>
              <a:t>IMTS Maintenance Standard</a:t>
            </a:r>
          </a:p>
          <a:p>
            <a:r>
              <a:rPr lang="en-US" dirty="0" smtClean="0">
                <a:latin typeface="Arial" pitchFamily="34" charset="0"/>
                <a:cs typeface="Arial" pitchFamily="34" charset="0"/>
              </a:rPr>
              <a:t>Inland Waterways Users Board</a:t>
            </a:r>
          </a:p>
          <a:p>
            <a:pPr lvl="1"/>
            <a:r>
              <a:rPr lang="en-US" sz="2400" dirty="0" smtClean="0">
                <a:latin typeface="Arial" pitchFamily="34" charset="0"/>
                <a:cs typeface="Arial" pitchFamily="34" charset="0"/>
              </a:rPr>
              <a:t>Implementing CPBM Recommendations</a:t>
            </a:r>
          </a:p>
          <a:p>
            <a:pPr lvl="1"/>
            <a:r>
              <a:rPr lang="en-US" sz="2400" dirty="0" smtClean="0">
                <a:latin typeface="Arial" pitchFamily="34" charset="0"/>
                <a:cs typeface="Arial" pitchFamily="34" charset="0"/>
              </a:rPr>
              <a:t>IWTF: Status Quo - 3 projects</a:t>
            </a:r>
          </a:p>
          <a:p>
            <a:r>
              <a:rPr lang="en-US" dirty="0" smtClean="0">
                <a:latin typeface="Arial" pitchFamily="34" charset="0"/>
                <a:cs typeface="Arial" pitchFamily="34" charset="0"/>
              </a:rPr>
              <a:t>Maintenance Engineers</a:t>
            </a:r>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6" name="Picture 12" descr="fork-in-road">
            <a:hlinkClick r:id="rId2"/>
          </p:cNvPr>
          <p:cNvPicPr>
            <a:picLocks noChangeAspect="1" noChangeArrowheads="1"/>
          </p:cNvPicPr>
          <p:nvPr/>
        </p:nvPicPr>
        <p:blipFill>
          <a:blip r:embed="rId3" cstate="print"/>
          <a:srcRect/>
          <a:stretch>
            <a:fillRect/>
          </a:stretch>
        </p:blipFill>
        <p:spPr bwMode="auto">
          <a:xfrm>
            <a:off x="7239000" y="0"/>
            <a:ext cx="1905000" cy="1905000"/>
          </a:xfrm>
          <a:prstGeom prst="rect">
            <a:avLst/>
          </a:prstGeom>
          <a:noFill/>
        </p:spPr>
      </p:pic>
      <p:sp>
        <p:nvSpPr>
          <p:cNvPr id="118788" name="Rectangle 4"/>
          <p:cNvSpPr>
            <a:spLocks noGrp="1" noChangeArrowheads="1"/>
          </p:cNvSpPr>
          <p:nvPr>
            <p:ph type="title"/>
          </p:nvPr>
        </p:nvSpPr>
        <p:spPr>
          <a:xfrm>
            <a:off x="457200" y="381000"/>
            <a:ext cx="8229600" cy="1143000"/>
          </a:xfrm>
        </p:spPr>
        <p:txBody>
          <a:bodyPr/>
          <a:lstStyle/>
          <a:p>
            <a:pPr algn="l"/>
            <a:r>
              <a:rPr lang="en-US" dirty="0"/>
              <a:t>Which Way for </a:t>
            </a:r>
            <a:r>
              <a:rPr lang="en-US" dirty="0" smtClean="0"/>
              <a:t>IMTS?</a:t>
            </a:r>
            <a:endParaRPr lang="en-US" dirty="0"/>
          </a:p>
        </p:txBody>
      </p:sp>
      <p:sp>
        <p:nvSpPr>
          <p:cNvPr id="118790" name="Rectangle 6"/>
          <p:cNvSpPr>
            <a:spLocks noGrp="1" noChangeArrowheads="1"/>
          </p:cNvSpPr>
          <p:nvPr>
            <p:ph type="body" sz="half" idx="2"/>
          </p:nvPr>
        </p:nvSpPr>
        <p:spPr>
          <a:xfrm>
            <a:off x="4495800" y="1905000"/>
            <a:ext cx="4648200" cy="4724400"/>
          </a:xfrm>
        </p:spPr>
        <p:txBody>
          <a:bodyPr/>
          <a:lstStyle/>
          <a:p>
            <a:pPr algn="ctr">
              <a:buNone/>
            </a:pPr>
            <a:r>
              <a:rPr lang="en-US" dirty="0" smtClean="0">
                <a:latin typeface="Arial" pitchFamily="34" charset="0"/>
                <a:cs typeface="Arial" pitchFamily="34" charset="0"/>
              </a:rPr>
              <a:t>Proactive Efforts</a:t>
            </a:r>
          </a:p>
          <a:p>
            <a:r>
              <a:rPr lang="en-US" dirty="0" smtClean="0">
                <a:latin typeface="Arial" pitchFamily="34" charset="0"/>
                <a:cs typeface="Arial" pitchFamily="34" charset="0"/>
              </a:rPr>
              <a:t>IWTF revision implemented</a:t>
            </a:r>
          </a:p>
          <a:p>
            <a:r>
              <a:rPr lang="en-US" dirty="0" smtClean="0">
                <a:latin typeface="Arial" pitchFamily="34" charset="0"/>
                <a:cs typeface="Arial" pitchFamily="34" charset="0"/>
              </a:rPr>
              <a:t>IMTS Capital investment program implemented – </a:t>
            </a:r>
            <a:r>
              <a:rPr lang="en-US" sz="2400" dirty="0" smtClean="0">
                <a:latin typeface="Arial" pitchFamily="34" charset="0"/>
                <a:cs typeface="Arial" pitchFamily="34" charset="0"/>
              </a:rPr>
              <a:t>thousands of US crafts jobs</a:t>
            </a:r>
            <a:endParaRPr lang="en-US" dirty="0" smtClean="0">
              <a:latin typeface="Arial" pitchFamily="34" charset="0"/>
              <a:cs typeface="Arial" pitchFamily="34" charset="0"/>
            </a:endParaRPr>
          </a:p>
          <a:p>
            <a:r>
              <a:rPr lang="en-US" dirty="0" smtClean="0">
                <a:latin typeface="Arial" pitchFamily="34" charset="0"/>
                <a:cs typeface="Arial" pitchFamily="34" charset="0"/>
              </a:rPr>
              <a:t>Reliability and Resiliency increases</a:t>
            </a:r>
          </a:p>
          <a:p>
            <a:r>
              <a:rPr lang="en-US" dirty="0" smtClean="0">
                <a:latin typeface="Arial" pitchFamily="34" charset="0"/>
                <a:cs typeface="Arial" pitchFamily="34" charset="0"/>
              </a:rPr>
              <a:t>Presidential objectives accomplished </a:t>
            </a:r>
          </a:p>
        </p:txBody>
      </p:sp>
      <p:sp>
        <p:nvSpPr>
          <p:cNvPr id="7" name="Content Placeholder 6"/>
          <p:cNvSpPr>
            <a:spLocks noGrp="1"/>
          </p:cNvSpPr>
          <p:nvPr>
            <p:ph sz="half" idx="1"/>
          </p:nvPr>
        </p:nvSpPr>
        <p:spPr>
          <a:xfrm>
            <a:off x="0" y="1600200"/>
            <a:ext cx="4572000" cy="4876800"/>
          </a:xfrm>
        </p:spPr>
        <p:txBody>
          <a:bodyPr/>
          <a:lstStyle/>
          <a:p>
            <a:pPr algn="ctr">
              <a:buNone/>
            </a:pPr>
            <a:r>
              <a:rPr lang="en-US" dirty="0" smtClean="0">
                <a:latin typeface="Arial" pitchFamily="34" charset="0"/>
                <a:cs typeface="Arial" pitchFamily="34" charset="0"/>
              </a:rPr>
              <a:t>Status Quo</a:t>
            </a:r>
          </a:p>
          <a:p>
            <a:r>
              <a:rPr lang="en-US" dirty="0" smtClean="0">
                <a:latin typeface="Arial" pitchFamily="34" charset="0"/>
                <a:cs typeface="Arial" pitchFamily="34" charset="0"/>
              </a:rPr>
              <a:t>Continued O&amp;M funding reductions</a:t>
            </a:r>
          </a:p>
          <a:p>
            <a:pPr lvl="1"/>
            <a:r>
              <a:rPr lang="en-US" dirty="0" smtClean="0">
                <a:latin typeface="Arial" pitchFamily="34" charset="0"/>
                <a:cs typeface="Arial" pitchFamily="34" charset="0"/>
              </a:rPr>
              <a:t>Increased risk of major mechanical breakdown and extended IMTS closure </a:t>
            </a:r>
          </a:p>
          <a:p>
            <a:pPr lvl="1"/>
            <a:r>
              <a:rPr lang="en-US" dirty="0" smtClean="0">
                <a:latin typeface="Arial" pitchFamily="34" charset="0"/>
                <a:cs typeface="Arial" pitchFamily="34" charset="0"/>
              </a:rPr>
              <a:t>Reduced IMTS availability</a:t>
            </a:r>
          </a:p>
          <a:p>
            <a:pPr lvl="1"/>
            <a:r>
              <a:rPr lang="en-US" dirty="0" smtClean="0">
                <a:latin typeface="Arial" pitchFamily="34" charset="0"/>
                <a:cs typeface="Arial" pitchFamily="34" charset="0"/>
              </a:rPr>
              <a:t>Reduced reliability</a:t>
            </a:r>
          </a:p>
          <a:p>
            <a:r>
              <a:rPr lang="en-US" dirty="0" smtClean="0">
                <a:latin typeface="Arial" pitchFamily="34" charset="0"/>
                <a:cs typeface="Arial" pitchFamily="34" charset="0"/>
              </a:rPr>
              <a:t>Minimal Capital Investment work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Topics</a:t>
            </a:r>
            <a:endParaRPr lang="en-US" dirty="0"/>
          </a:p>
        </p:txBody>
      </p:sp>
      <p:sp>
        <p:nvSpPr>
          <p:cNvPr id="3" name="Content Placeholder 2"/>
          <p:cNvSpPr>
            <a:spLocks noGrp="1"/>
          </p:cNvSpPr>
          <p:nvPr>
            <p:ph idx="1"/>
          </p:nvPr>
        </p:nvSpPr>
        <p:spPr>
          <a:xfrm>
            <a:off x="457200" y="1143000"/>
            <a:ext cx="8458200" cy="4525963"/>
          </a:xfrm>
        </p:spPr>
        <p:txBody>
          <a:bodyPr/>
          <a:lstStyle/>
          <a:p>
            <a:r>
              <a:rPr lang="en-US" sz="2800" dirty="0" smtClean="0"/>
              <a:t>Capital Investment Plans – a new model?</a:t>
            </a:r>
          </a:p>
          <a:p>
            <a:r>
              <a:rPr lang="en-US" sz="2800" dirty="0" smtClean="0"/>
              <a:t>Planning Program – </a:t>
            </a:r>
            <a:r>
              <a:rPr lang="en-US" sz="2800" dirty="0" err="1" smtClean="0"/>
              <a:t>Nav</a:t>
            </a:r>
            <a:r>
              <a:rPr lang="en-US" sz="2800" dirty="0" smtClean="0"/>
              <a:t> Studies</a:t>
            </a:r>
          </a:p>
          <a:p>
            <a:r>
              <a:rPr lang="en-US" sz="2800" dirty="0" smtClean="0"/>
              <a:t>Remaining Relevant</a:t>
            </a:r>
          </a:p>
          <a:p>
            <a:r>
              <a:rPr lang="en-US" sz="2800" dirty="0" smtClean="0"/>
              <a:t>WRDA </a:t>
            </a:r>
          </a:p>
          <a:p>
            <a:r>
              <a:rPr lang="en-US" sz="2800" dirty="0" smtClean="0"/>
              <a:t>Contributed Funds</a:t>
            </a:r>
          </a:p>
          <a:p>
            <a:endParaRPr lang="en-US" sz="2800" dirty="0" smtClean="0"/>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a:t>
            </a:r>
            <a:r>
              <a:rPr lang="en-US" dirty="0" err="1" smtClean="0"/>
              <a:t>Nav</a:t>
            </a:r>
            <a:r>
              <a:rPr lang="en-US" dirty="0" smtClean="0"/>
              <a:t> Investment Plan</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Build on success of IMTS CPBM and Hydropower Modernization Initiative</a:t>
            </a:r>
          </a:p>
          <a:p>
            <a:r>
              <a:rPr lang="en-US" dirty="0" smtClean="0">
                <a:latin typeface="Arial" pitchFamily="34" charset="0"/>
                <a:cs typeface="Arial" pitchFamily="34" charset="0"/>
              </a:rPr>
              <a:t>Determine key projects</a:t>
            </a:r>
          </a:p>
          <a:p>
            <a:r>
              <a:rPr lang="en-US" dirty="0" smtClean="0">
                <a:latin typeface="Arial" pitchFamily="34" charset="0"/>
                <a:cs typeface="Arial" pitchFamily="34" charset="0"/>
              </a:rPr>
              <a:t>Team of Corps, Ports and Shippers</a:t>
            </a:r>
          </a:p>
          <a:p>
            <a:r>
              <a:rPr lang="en-US" dirty="0" smtClean="0">
                <a:latin typeface="Arial" pitchFamily="34" charset="0"/>
                <a:cs typeface="Arial" pitchFamily="34" charset="0"/>
              </a:rPr>
              <a:t>Post Panama Canal and beyond</a:t>
            </a:r>
          </a:p>
          <a:p>
            <a:r>
              <a:rPr lang="en-US" dirty="0" smtClean="0">
                <a:latin typeface="Arial" pitchFamily="34" charset="0"/>
                <a:cs typeface="Arial" pitchFamily="34" charset="0"/>
              </a:rPr>
              <a:t>Others studies continue but selected projects funded at capability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Navigation Overview</a:t>
            </a:r>
          </a:p>
          <a:p>
            <a:r>
              <a:rPr lang="en-US" dirty="0" smtClean="0"/>
              <a:t>Capital Investment Plans – a new model?</a:t>
            </a:r>
          </a:p>
          <a:p>
            <a:r>
              <a:rPr lang="en-US" dirty="0" smtClean="0"/>
              <a:t>Remaining Relevant</a:t>
            </a:r>
          </a:p>
          <a:p>
            <a:r>
              <a:rPr lang="en-US" dirty="0" smtClean="0"/>
              <a:t>WRDA – </a:t>
            </a:r>
            <a:r>
              <a:rPr lang="en-US" dirty="0" err="1" smtClean="0"/>
              <a:t>Nav</a:t>
            </a:r>
            <a:r>
              <a:rPr lang="en-US" dirty="0" smtClean="0"/>
              <a:t> Studies</a:t>
            </a:r>
          </a:p>
          <a:p>
            <a:r>
              <a:rPr lang="en-US" dirty="0" smtClean="0"/>
              <a:t>Contributed Funds</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772400" cy="1143000"/>
          </a:xfrm>
        </p:spPr>
        <p:txBody>
          <a:bodyPr/>
          <a:lstStyle/>
          <a:p>
            <a:r>
              <a:rPr lang="en-US" sz="4000" b="1" dirty="0" smtClean="0">
                <a:latin typeface="Arial" pitchFamily="34" charset="0"/>
                <a:cs typeface="Arial" pitchFamily="34" charset="0"/>
              </a:rPr>
              <a:t>Planning Program Trends</a:t>
            </a:r>
            <a:endParaRPr lang="en-US" sz="4000" b="1" dirty="0">
              <a:latin typeface="Arial" pitchFamily="34" charset="0"/>
              <a:cs typeface="Arial" pitchFamily="34" charset="0"/>
            </a:endParaRPr>
          </a:p>
        </p:txBody>
      </p:sp>
      <p:graphicFrame>
        <p:nvGraphicFramePr>
          <p:cNvPr id="5" name="Table 4"/>
          <p:cNvGraphicFramePr>
            <a:graphicFrameLocks noGrp="1"/>
          </p:cNvGraphicFramePr>
          <p:nvPr/>
        </p:nvGraphicFramePr>
        <p:xfrm>
          <a:off x="152400" y="914400"/>
          <a:ext cx="8763000" cy="3606800"/>
        </p:xfrm>
        <a:graphic>
          <a:graphicData uri="http://schemas.openxmlformats.org/drawingml/2006/table">
            <a:tbl>
              <a:tblPr firstRow="1" bandRow="1">
                <a:tableStyleId>{5C22544A-7EE6-4342-B048-85BDC9FD1C3A}</a:tableStyleId>
              </a:tblPr>
              <a:tblGrid>
                <a:gridCol w="1752600"/>
                <a:gridCol w="1066800"/>
                <a:gridCol w="870284"/>
                <a:gridCol w="1076158"/>
                <a:gridCol w="1229895"/>
                <a:gridCol w="999289"/>
                <a:gridCol w="922421"/>
                <a:gridCol w="845553"/>
              </a:tblGrid>
              <a:tr h="370840">
                <a:tc>
                  <a:txBody>
                    <a:bodyPr/>
                    <a:lstStyle/>
                    <a:p>
                      <a:endParaRPr lang="en-US" dirty="0">
                        <a:solidFill>
                          <a:schemeClr val="tx1"/>
                        </a:solidFill>
                        <a:latin typeface="Arial" pitchFamily="34" charset="0"/>
                        <a:cs typeface="Arial" pitchFamily="34" charset="0"/>
                      </a:endParaRPr>
                    </a:p>
                  </a:txBody>
                  <a:tcPr>
                    <a:solidFill>
                      <a:srgbClr val="FFFFFF"/>
                    </a:solidFill>
                  </a:tcPr>
                </a:tc>
                <a:tc>
                  <a:txBody>
                    <a:bodyPr/>
                    <a:lstStyle/>
                    <a:p>
                      <a:endParaRPr lang="en-US" dirty="0">
                        <a:solidFill>
                          <a:schemeClr val="tx1"/>
                        </a:solidFill>
                        <a:latin typeface="Arial" pitchFamily="34" charset="0"/>
                        <a:cs typeface="Arial" pitchFamily="34" charset="0"/>
                      </a:endParaRPr>
                    </a:p>
                  </a:txBody>
                  <a:tcPr>
                    <a:solidFill>
                      <a:srgbClr val="FFFFFF"/>
                    </a:solidFill>
                  </a:tcPr>
                </a:tc>
                <a:tc>
                  <a:txBody>
                    <a:bodyPr/>
                    <a:lstStyle/>
                    <a:p>
                      <a:pPr algn="ctr"/>
                      <a:endParaRPr lang="en-US" dirty="0" smtClean="0">
                        <a:solidFill>
                          <a:schemeClr val="tx1"/>
                        </a:solidFill>
                        <a:latin typeface="Arial Narrow" pitchFamily="34" charset="0"/>
                        <a:cs typeface="Arial" pitchFamily="34" charset="0"/>
                      </a:endParaRPr>
                    </a:p>
                    <a:p>
                      <a:pPr algn="ctr"/>
                      <a:r>
                        <a:rPr lang="en-US" dirty="0" smtClean="0">
                          <a:solidFill>
                            <a:schemeClr val="tx1"/>
                          </a:solidFill>
                          <a:latin typeface="Arial Narrow" pitchFamily="34" charset="0"/>
                          <a:cs typeface="Arial" pitchFamily="34" charset="0"/>
                        </a:rPr>
                        <a:t>Inland</a:t>
                      </a:r>
                      <a:endParaRPr lang="en-US" dirty="0">
                        <a:solidFill>
                          <a:schemeClr val="tx1"/>
                        </a:solidFill>
                        <a:latin typeface="Arial Narrow" pitchFamily="34" charset="0"/>
                        <a:cs typeface="Arial" pitchFamily="34" charset="0"/>
                      </a:endParaRPr>
                    </a:p>
                  </a:txBody>
                  <a:tcPr>
                    <a:solidFill>
                      <a:srgbClr val="FFFFFF"/>
                    </a:solidFill>
                  </a:tcPr>
                </a:tc>
                <a:tc>
                  <a:txBody>
                    <a:bodyPr/>
                    <a:lstStyle/>
                    <a:p>
                      <a:pPr algn="ctr"/>
                      <a:endParaRPr lang="en-US" dirty="0" smtClean="0">
                        <a:solidFill>
                          <a:schemeClr val="tx1"/>
                        </a:solidFill>
                        <a:latin typeface="Arial Narrow" pitchFamily="34" charset="0"/>
                        <a:cs typeface="Arial" pitchFamily="34" charset="0"/>
                      </a:endParaRPr>
                    </a:p>
                    <a:p>
                      <a:pPr algn="ctr"/>
                      <a:r>
                        <a:rPr lang="en-US" dirty="0" smtClean="0">
                          <a:solidFill>
                            <a:schemeClr val="tx1"/>
                          </a:solidFill>
                          <a:latin typeface="Arial Narrow" pitchFamily="34" charset="0"/>
                          <a:cs typeface="Arial" pitchFamily="34" charset="0"/>
                        </a:rPr>
                        <a:t>Coastal</a:t>
                      </a:r>
                      <a:endParaRPr lang="en-US" dirty="0">
                        <a:solidFill>
                          <a:schemeClr val="tx1"/>
                        </a:solidFill>
                        <a:latin typeface="Arial Narrow" pitchFamily="34" charset="0"/>
                        <a:cs typeface="Arial" pitchFamily="34" charset="0"/>
                      </a:endParaRPr>
                    </a:p>
                  </a:txBody>
                  <a:tcPr>
                    <a:solidFill>
                      <a:srgbClr val="FFFFFF"/>
                    </a:solidFill>
                  </a:tcPr>
                </a:tc>
                <a:tc>
                  <a:txBody>
                    <a:bodyPr/>
                    <a:lstStyle/>
                    <a:p>
                      <a:pPr algn="ctr"/>
                      <a:r>
                        <a:rPr lang="en-US" dirty="0" smtClean="0">
                          <a:solidFill>
                            <a:schemeClr val="tx1"/>
                          </a:solidFill>
                          <a:latin typeface="Arial Narrow" pitchFamily="34" charset="0"/>
                          <a:cs typeface="Arial" pitchFamily="34" charset="0"/>
                        </a:rPr>
                        <a:t>Navigation</a:t>
                      </a:r>
                      <a:endParaRPr lang="en-US" dirty="0">
                        <a:solidFill>
                          <a:schemeClr val="tx1"/>
                        </a:solidFill>
                        <a:latin typeface="Arial Narrow" pitchFamily="34" charset="0"/>
                        <a:cs typeface="Arial" pitchFamily="34" charset="0"/>
                      </a:endParaRPr>
                    </a:p>
                  </a:txBody>
                  <a:tcPr>
                    <a:solidFill>
                      <a:srgbClr val="FFFFFF"/>
                    </a:solidFill>
                  </a:tcPr>
                </a:tc>
                <a:tc>
                  <a:txBody>
                    <a:bodyPr/>
                    <a:lstStyle/>
                    <a:p>
                      <a:pPr algn="ctr"/>
                      <a:r>
                        <a:rPr lang="en-US" dirty="0" smtClean="0">
                          <a:solidFill>
                            <a:schemeClr val="tx1"/>
                          </a:solidFill>
                          <a:latin typeface="Arial Narrow" pitchFamily="34" charset="0"/>
                          <a:cs typeface="Arial" pitchFamily="34" charset="0"/>
                        </a:rPr>
                        <a:t>Environ.</a:t>
                      </a:r>
                    </a:p>
                    <a:p>
                      <a:pPr algn="ctr"/>
                      <a:r>
                        <a:rPr lang="en-US" dirty="0" err="1" smtClean="0">
                          <a:solidFill>
                            <a:schemeClr val="tx1"/>
                          </a:solidFill>
                          <a:latin typeface="Arial Narrow" pitchFamily="34" charset="0"/>
                          <a:cs typeface="Arial" pitchFamily="34" charset="0"/>
                        </a:rPr>
                        <a:t>Restor</a:t>
                      </a:r>
                      <a:r>
                        <a:rPr lang="en-US" dirty="0" smtClean="0">
                          <a:solidFill>
                            <a:schemeClr val="tx1"/>
                          </a:solidFill>
                          <a:latin typeface="Arial Narrow" pitchFamily="34" charset="0"/>
                          <a:cs typeface="Arial" pitchFamily="34" charset="0"/>
                        </a:rPr>
                        <a:t>.</a:t>
                      </a:r>
                      <a:endParaRPr lang="en-US" dirty="0">
                        <a:solidFill>
                          <a:schemeClr val="tx1"/>
                        </a:solidFill>
                        <a:latin typeface="Arial Narrow" pitchFamily="34" charset="0"/>
                        <a:cs typeface="Arial" pitchFamily="34" charset="0"/>
                      </a:endParaRPr>
                    </a:p>
                  </a:txBody>
                  <a:tcPr>
                    <a:solidFill>
                      <a:srgbClr val="FFFFFF"/>
                    </a:solidFill>
                  </a:tcPr>
                </a:tc>
                <a:tc>
                  <a:txBody>
                    <a:bodyPr/>
                    <a:lstStyle/>
                    <a:p>
                      <a:pPr algn="ctr"/>
                      <a:r>
                        <a:rPr lang="en-US" dirty="0" smtClean="0">
                          <a:solidFill>
                            <a:schemeClr val="tx1"/>
                          </a:solidFill>
                          <a:latin typeface="Arial Narrow" pitchFamily="34" charset="0"/>
                          <a:cs typeface="Arial" pitchFamily="34" charset="0"/>
                        </a:rPr>
                        <a:t>Mixed</a:t>
                      </a:r>
                      <a:endParaRPr lang="en-US" dirty="0">
                        <a:solidFill>
                          <a:schemeClr val="tx1"/>
                        </a:solidFill>
                        <a:latin typeface="Arial Narrow" pitchFamily="34" charset="0"/>
                        <a:cs typeface="Arial" pitchFamily="34" charset="0"/>
                      </a:endParaRPr>
                    </a:p>
                  </a:txBody>
                  <a:tcPr>
                    <a:solidFill>
                      <a:srgbClr val="FFFFFF"/>
                    </a:solidFill>
                  </a:tcPr>
                </a:tc>
                <a:tc>
                  <a:txBody>
                    <a:bodyPr/>
                    <a:lstStyle/>
                    <a:p>
                      <a:pPr algn="ctr"/>
                      <a:r>
                        <a:rPr lang="en-US" dirty="0" smtClean="0">
                          <a:solidFill>
                            <a:schemeClr val="tx1"/>
                          </a:solidFill>
                          <a:latin typeface="Arial Narrow" pitchFamily="34" charset="0"/>
                          <a:cs typeface="Arial" pitchFamily="34" charset="0"/>
                        </a:rPr>
                        <a:t>Total</a:t>
                      </a:r>
                      <a:endParaRPr lang="en-US" dirty="0">
                        <a:solidFill>
                          <a:schemeClr val="tx1"/>
                        </a:solidFill>
                        <a:latin typeface="Arial Narrow" pitchFamily="34" charset="0"/>
                        <a:cs typeface="Arial" pitchFamily="34" charset="0"/>
                      </a:endParaRPr>
                    </a:p>
                  </a:txBody>
                  <a:tcPr>
                    <a:solidFill>
                      <a:srgbClr val="FFFFFF"/>
                    </a:solidFill>
                  </a:tcPr>
                </a:tc>
              </a:tr>
              <a:tr h="370840">
                <a:tc>
                  <a:txBody>
                    <a:bodyPr/>
                    <a:lstStyle/>
                    <a:p>
                      <a:r>
                        <a:rPr lang="en-US" dirty="0" smtClean="0">
                          <a:latin typeface="Arial" pitchFamily="34" charset="0"/>
                          <a:cs typeface="Arial" pitchFamily="34" charset="0"/>
                        </a:rPr>
                        <a:t>Chiefs </a:t>
                      </a:r>
                      <a:r>
                        <a:rPr lang="en-US" dirty="0" err="1" smtClean="0">
                          <a:latin typeface="Arial" pitchFamily="34" charset="0"/>
                          <a:cs typeface="Arial" pitchFamily="34" charset="0"/>
                        </a:rPr>
                        <a:t>Rpts</a:t>
                      </a:r>
                      <a:endParaRPr lang="en-US" dirty="0">
                        <a:latin typeface="Arial" pitchFamily="34" charset="0"/>
                        <a:cs typeface="Arial" pitchFamily="34" charset="0"/>
                      </a:endParaRPr>
                    </a:p>
                  </a:txBody>
                  <a:tcPr/>
                </a:tc>
                <a:tc>
                  <a:txBody>
                    <a:bodyPr/>
                    <a:lstStyle/>
                    <a:p>
                      <a:r>
                        <a:rPr lang="en-US" dirty="0" smtClean="0">
                          <a:solidFill>
                            <a:schemeClr val="tx1"/>
                          </a:solidFill>
                          <a:latin typeface="Arial" pitchFamily="34" charset="0"/>
                          <a:cs typeface="Arial" pitchFamily="34" charset="0"/>
                        </a:rPr>
                        <a:t>Reports</a:t>
                      </a:r>
                    </a:p>
                  </a:txBody>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solidFill>
                      <a:srgbClr val="D2DBFE"/>
                    </a:solidFill>
                  </a:tcPr>
                </a:tc>
                <a:tc>
                  <a:txBody>
                    <a:bodyPr/>
                    <a:lstStyle/>
                    <a:p>
                      <a:pPr algn="ctr"/>
                      <a:r>
                        <a:rPr lang="en-US" dirty="0" smtClean="0">
                          <a:solidFill>
                            <a:schemeClr val="tx1"/>
                          </a:solidFill>
                          <a:latin typeface="Arial" pitchFamily="34" charset="0"/>
                          <a:cs typeface="Arial" pitchFamily="34" charset="0"/>
                        </a:rPr>
                        <a:t>2</a:t>
                      </a:r>
                      <a:endParaRPr lang="en-US" baseline="30000"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3</a:t>
                      </a:r>
                      <a:endParaRPr lang="en-US" baseline="30000"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a:t>
                      </a:r>
                      <a:r>
                        <a:rPr lang="en-US" baseline="30000"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10</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Since</a:t>
                      </a:r>
                      <a:endParaRPr lang="en-US" dirty="0">
                        <a:latin typeface="Arial" pitchFamily="34" charset="0"/>
                        <a:cs typeface="Arial" pitchFamily="34" charset="0"/>
                      </a:endParaRPr>
                    </a:p>
                  </a:txBody>
                  <a:tcPr/>
                </a:tc>
                <a:tc>
                  <a:txBody>
                    <a:bodyPr/>
                    <a:lstStyle/>
                    <a:p>
                      <a:r>
                        <a:rPr lang="en-US" dirty="0" smtClean="0">
                          <a:solidFill>
                            <a:schemeClr val="tx1"/>
                          </a:solidFill>
                          <a:latin typeface="Arial" pitchFamily="34" charset="0"/>
                          <a:cs typeface="Arial" pitchFamily="34" charset="0"/>
                        </a:rPr>
                        <a:t>Projects</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26</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WRDA ‘07</a:t>
                      </a:r>
                      <a:endParaRPr lang="en-US" dirty="0">
                        <a:latin typeface="Arial" pitchFamily="34" charset="0"/>
                        <a:cs typeface="Arial" pitchFamily="34" charset="0"/>
                      </a:endParaRPr>
                    </a:p>
                  </a:txBody>
                  <a:tcPr/>
                </a:tc>
                <a:tc>
                  <a:txBody>
                    <a:bodyPr/>
                    <a:lstStyle/>
                    <a:p>
                      <a:r>
                        <a:rPr lang="en-US" dirty="0" smtClean="0">
                          <a:solidFill>
                            <a:schemeClr val="tx1"/>
                          </a:solidFill>
                          <a:latin typeface="Arial" pitchFamily="34" charset="0"/>
                          <a:cs typeface="Arial" pitchFamily="34" charset="0"/>
                        </a:rPr>
                        <a:t>$B </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0.71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0.03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4.2</a:t>
                      </a: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6.44</a:t>
                      </a:r>
                      <a:endParaRPr lang="en-US" dirty="0">
                        <a:latin typeface="Arial" pitchFamily="34" charset="0"/>
                        <a:cs typeface="Arial" pitchFamily="34" charset="0"/>
                      </a:endParaRPr>
                    </a:p>
                  </a:txBody>
                  <a:tcPr/>
                </a:tc>
              </a:tr>
              <a:tr h="370840">
                <a:tc>
                  <a:txBody>
                    <a:bodyPr/>
                    <a:lstStyle/>
                    <a:p>
                      <a:endParaRPr lang="en-US" dirty="0">
                        <a:latin typeface="Arial" pitchFamily="34" charset="0"/>
                        <a:cs typeface="Arial" pitchFamily="34" charset="0"/>
                      </a:endParaRPr>
                    </a:p>
                  </a:txBody>
                  <a:tcPr/>
                </a:tc>
                <a:tc>
                  <a:txBody>
                    <a:bodyPr/>
                    <a:lstStyle/>
                    <a:p>
                      <a:endParaRPr lang="en-US" dirty="0">
                        <a:solidFill>
                          <a:schemeClr val="tx1"/>
                        </a:solidFill>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c>
                  <a:txBody>
                    <a:bodyPr/>
                    <a:lstStyle/>
                    <a:p>
                      <a:pPr algn="ctr"/>
                      <a:endParaRPr lang="en-US">
                        <a:latin typeface="Arial" pitchFamily="34" charset="0"/>
                        <a:cs typeface="Arial" pitchFamily="34" charset="0"/>
                      </a:endParaRPr>
                    </a:p>
                  </a:txBody>
                  <a:tcPr/>
                </a:tc>
                <a:tc>
                  <a:txBody>
                    <a:bodyPr/>
                    <a:lstStyle/>
                    <a:p>
                      <a:pPr algn="ctr"/>
                      <a:endParaRPr lang="en-US" dirty="0">
                        <a:latin typeface="Arial" pitchFamily="34" charset="0"/>
                        <a:cs typeface="Arial" pitchFamily="34" charset="0"/>
                      </a:endParaRPr>
                    </a:p>
                  </a:txBody>
                  <a:tcPr/>
                </a:tc>
              </a:tr>
              <a:tr h="370840">
                <a:tc>
                  <a:txBody>
                    <a:bodyPr/>
                    <a:lstStyle/>
                    <a:p>
                      <a:r>
                        <a:rPr lang="en-US" sz="1800" dirty="0" err="1" smtClean="0">
                          <a:latin typeface="Arial" pitchFamily="34" charset="0"/>
                          <a:cs typeface="Arial" pitchFamily="34" charset="0"/>
                        </a:rPr>
                        <a:t>Add’l</a:t>
                      </a:r>
                      <a:r>
                        <a:rPr lang="en-US" sz="1800" dirty="0" smtClean="0">
                          <a:latin typeface="Arial" pitchFamily="34" charset="0"/>
                          <a:cs typeface="Arial" pitchFamily="34" charset="0"/>
                        </a:rPr>
                        <a:t> Chief’s</a:t>
                      </a:r>
                      <a:endParaRPr lang="en-US" sz="1800" dirty="0">
                        <a:latin typeface="Arial" pitchFamily="34" charset="0"/>
                        <a:cs typeface="Arial" pitchFamily="34" charset="0"/>
                      </a:endParaRPr>
                    </a:p>
                  </a:txBody>
                  <a:tcPr/>
                </a:tc>
                <a:tc>
                  <a:txBody>
                    <a:bodyPr/>
                    <a:lstStyle/>
                    <a:p>
                      <a:r>
                        <a:rPr lang="en-US" dirty="0" smtClean="0">
                          <a:solidFill>
                            <a:schemeClr val="tx1"/>
                          </a:solidFill>
                          <a:latin typeface="Arial" pitchFamily="34" charset="0"/>
                          <a:cs typeface="Arial" pitchFamily="34" charset="0"/>
                        </a:rPr>
                        <a:t>Reports</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solidFill>
                      <a:srgbClr val="EAEEFF"/>
                    </a:solidFill>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solidFill>
                      <a:srgbClr val="EAEEFF"/>
                    </a:solidFill>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solidFill>
                      <a:srgbClr val="EAEEFF"/>
                    </a:solidFill>
                  </a:tcPr>
                </a:tc>
                <a:tc>
                  <a:txBody>
                    <a:bodyPr/>
                    <a:lstStyle/>
                    <a:p>
                      <a:pPr algn="ctr"/>
                      <a:r>
                        <a:rPr lang="en-US" dirty="0" smtClean="0">
                          <a:solidFill>
                            <a:schemeClr val="tx1"/>
                          </a:solidFill>
                          <a:latin typeface="Arial" pitchFamily="34" charset="0"/>
                          <a:cs typeface="Arial" pitchFamily="34" charset="0"/>
                        </a:rPr>
                        <a:t>7</a:t>
                      </a:r>
                      <a:r>
                        <a:rPr lang="en-US" baseline="30000"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solidFill>
                      <a:srgbClr val="EAEEFF"/>
                    </a:solidFill>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solidFill>
                      <a:srgbClr val="EAEEFF"/>
                    </a:solidFill>
                  </a:tcPr>
                </a:tc>
                <a:tc>
                  <a:txBody>
                    <a:bodyPr/>
                    <a:lstStyle/>
                    <a:p>
                      <a:pPr algn="ctr"/>
                      <a:r>
                        <a:rPr lang="en-US" dirty="0" smtClean="0">
                          <a:solidFill>
                            <a:schemeClr val="tx1"/>
                          </a:solidFill>
                          <a:latin typeface="Arial" pitchFamily="34" charset="0"/>
                          <a:cs typeface="Arial" pitchFamily="34" charset="0"/>
                        </a:rPr>
                        <a:t>14</a:t>
                      </a:r>
                      <a:endParaRPr lang="en-US" dirty="0">
                        <a:solidFill>
                          <a:schemeClr val="tx1"/>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solidFill>
                            <a:schemeClr val="tx1"/>
                          </a:solidFill>
                          <a:latin typeface="Arial"/>
                        </a:rPr>
                        <a:t>Rpts</a:t>
                      </a:r>
                      <a:r>
                        <a:rPr lang="en-US" sz="1800" b="0" baseline="0" dirty="0" smtClean="0">
                          <a:solidFill>
                            <a:schemeClr val="tx1"/>
                          </a:solidFill>
                          <a:latin typeface="Arial"/>
                        </a:rPr>
                        <a:t> by Dec 11</a:t>
                      </a:r>
                      <a:endParaRPr lang="en-US" sz="1800" b="0" dirty="0" smtClean="0">
                        <a:solidFill>
                          <a:schemeClr val="tx1"/>
                        </a:solidFill>
                        <a:latin typeface="Arial"/>
                      </a:endParaRPr>
                    </a:p>
                  </a:txBody>
                  <a:tcPr>
                    <a:noFill/>
                  </a:tcPr>
                </a:tc>
                <a:tc>
                  <a:txBody>
                    <a:bodyPr/>
                    <a:lstStyle/>
                    <a:p>
                      <a:r>
                        <a:rPr lang="en-US" dirty="0" smtClean="0">
                          <a:solidFill>
                            <a:schemeClr val="tx1"/>
                          </a:solidFill>
                          <a:latin typeface="Arial" pitchFamily="34" charset="0"/>
                          <a:cs typeface="Arial" pitchFamily="34" charset="0"/>
                        </a:rPr>
                        <a:t>Projects</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tc>
                <a:tc>
                  <a:txBody>
                    <a:bodyPr/>
                    <a:lstStyle/>
                    <a:p>
                      <a:pPr algn="ctr"/>
                      <a:r>
                        <a:rPr lang="en-US" strike="noStrike" baseline="0" dirty="0" smtClean="0">
                          <a:solidFill>
                            <a:schemeClr val="tx1"/>
                          </a:solidFill>
                          <a:latin typeface="Arial" pitchFamily="34" charset="0"/>
                          <a:cs typeface="Arial" pitchFamily="34" charset="0"/>
                        </a:rPr>
                        <a:t>10</a:t>
                      </a:r>
                      <a:endParaRPr lang="en-US" strike="noStrike" baseline="0"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17</a:t>
                      </a:r>
                      <a:endParaRPr lang="en-US" dirty="0">
                        <a:solidFill>
                          <a:schemeClr val="tx1"/>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Totals</a:t>
                      </a:r>
                    </a:p>
                  </a:txBody>
                  <a:tcPr/>
                </a:tc>
                <a:tc>
                  <a:txBody>
                    <a:bodyPr/>
                    <a:lstStyle/>
                    <a:p>
                      <a:r>
                        <a:rPr lang="en-US" dirty="0" smtClean="0">
                          <a:solidFill>
                            <a:schemeClr val="tx1"/>
                          </a:solidFill>
                          <a:latin typeface="Arial" pitchFamily="34" charset="0"/>
                          <a:cs typeface="Arial" pitchFamily="34" charset="0"/>
                        </a:rPr>
                        <a:t>Reports</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5</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4</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10</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24</a:t>
                      </a:r>
                      <a:endParaRPr lang="en-US" dirty="0">
                        <a:solidFill>
                          <a:schemeClr val="tx1"/>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Totals</a:t>
                      </a:r>
                    </a:p>
                  </a:txBody>
                  <a:tcPr/>
                </a:tc>
                <a:tc>
                  <a:txBody>
                    <a:bodyPr/>
                    <a:lstStyle/>
                    <a:p>
                      <a:r>
                        <a:rPr lang="en-US" dirty="0" smtClean="0">
                          <a:solidFill>
                            <a:schemeClr val="tx1"/>
                          </a:solidFill>
                          <a:latin typeface="Arial" pitchFamily="34" charset="0"/>
                          <a:cs typeface="Arial" pitchFamily="34" charset="0"/>
                        </a:rPr>
                        <a:t>Projects</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5</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6</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4</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27</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tc>
                <a:tc>
                  <a:txBody>
                    <a:bodyPr/>
                    <a:lstStyle/>
                    <a:p>
                      <a:pPr algn="ctr"/>
                      <a:r>
                        <a:rPr lang="en-US" dirty="0" smtClean="0">
                          <a:solidFill>
                            <a:schemeClr val="tx1"/>
                          </a:solidFill>
                          <a:latin typeface="Arial" pitchFamily="34" charset="0"/>
                          <a:cs typeface="Arial" pitchFamily="34" charset="0"/>
                        </a:rPr>
                        <a:t>43</a:t>
                      </a:r>
                      <a:endParaRPr lang="en-US" dirty="0">
                        <a:solidFill>
                          <a:schemeClr val="tx1"/>
                        </a:solidFill>
                        <a:latin typeface="Arial" pitchFamily="34" charset="0"/>
                        <a:cs typeface="Arial" pitchFamily="34" charset="0"/>
                      </a:endParaRPr>
                    </a:p>
                  </a:txBody>
                  <a:tcPr/>
                </a:tc>
              </a:tr>
            </a:tbl>
          </a:graphicData>
        </a:graphic>
      </p:graphicFrame>
      <p:sp>
        <p:nvSpPr>
          <p:cNvPr id="6" name="TextBox 5"/>
          <p:cNvSpPr txBox="1"/>
          <p:nvPr/>
        </p:nvSpPr>
        <p:spPr>
          <a:xfrm>
            <a:off x="3048000" y="914400"/>
            <a:ext cx="1762022" cy="369332"/>
          </a:xfrm>
          <a:prstGeom prst="rect">
            <a:avLst/>
          </a:prstGeom>
          <a:noFill/>
        </p:spPr>
        <p:txBody>
          <a:bodyPr wrap="none" rtlCol="0">
            <a:spAutoFit/>
          </a:bodyPr>
          <a:lstStyle/>
          <a:p>
            <a:r>
              <a:rPr lang="en-US" sz="1800" dirty="0" smtClean="0">
                <a:solidFill>
                  <a:srgbClr val="3003D7"/>
                </a:solidFill>
                <a:latin typeface="Arial Narrow" pitchFamily="34" charset="0"/>
              </a:rPr>
              <a:t> </a:t>
            </a:r>
            <a:r>
              <a:rPr lang="en-US" sz="1800" dirty="0" smtClean="0">
                <a:solidFill>
                  <a:schemeClr val="tx1"/>
                </a:solidFill>
                <a:latin typeface="Arial Narrow" pitchFamily="34" charset="0"/>
              </a:rPr>
              <a:t>Flood Risk Mgmt</a:t>
            </a:r>
            <a:endParaRPr lang="en-US" sz="1800" dirty="0">
              <a:solidFill>
                <a:schemeClr val="tx1"/>
              </a:solidFill>
              <a:latin typeface="Arial Narrow" pitchFamily="34" charset="0"/>
            </a:endParaRPr>
          </a:p>
        </p:txBody>
      </p:sp>
      <p:cxnSp>
        <p:nvCxnSpPr>
          <p:cNvPr id="19" name="Straight Arrow Connector 18"/>
          <p:cNvCxnSpPr/>
          <p:nvPr/>
        </p:nvCxnSpPr>
        <p:spPr bwMode="auto">
          <a:xfrm rot="5400000">
            <a:off x="6210300" y="5676900"/>
            <a:ext cx="990600" cy="1588"/>
          </a:xfrm>
          <a:prstGeom prst="straightConnector1">
            <a:avLst/>
          </a:prstGeom>
          <a:noFill/>
          <a:ln w="9525" cap="flat" cmpd="sng" algn="ctr">
            <a:noFill/>
            <a:prstDash val="solid"/>
            <a:round/>
            <a:headEnd type="none" w="med" len="med"/>
            <a:tailEnd type="arrow"/>
          </a:ln>
          <a:effectLst>
            <a:outerShdw dist="35921" dir="2700000" algn="ctr" rotWithShape="0">
              <a:schemeClr val="bg2"/>
            </a:outerShdw>
          </a:effectLst>
        </p:spPr>
      </p:cxnSp>
      <p:cxnSp>
        <p:nvCxnSpPr>
          <p:cNvPr id="17" name="Straight Arrow Connector 16"/>
          <p:cNvCxnSpPr/>
          <p:nvPr/>
        </p:nvCxnSpPr>
        <p:spPr bwMode="auto">
          <a:xfrm rot="16200000" flipH="1">
            <a:off x="6324600" y="5562600"/>
            <a:ext cx="838200" cy="76200"/>
          </a:xfrm>
          <a:prstGeom prst="straightConnector1">
            <a:avLst/>
          </a:prstGeom>
          <a:noFill/>
          <a:ln w="9525" cap="flat" cmpd="sng" algn="ctr">
            <a:noFill/>
            <a:prstDash val="solid"/>
            <a:round/>
            <a:headEnd type="none" w="med" len="med"/>
            <a:tailEnd type="arrow"/>
          </a:ln>
          <a:effectLst>
            <a:outerShdw dist="35921" dir="2700000" algn="ctr" rotWithShape="0">
              <a:schemeClr val="bg2"/>
            </a:outerShdw>
          </a:effectLst>
        </p:spPr>
      </p:cxnSp>
      <p:sp>
        <p:nvSpPr>
          <p:cNvPr id="11" name="TextBox 10"/>
          <p:cNvSpPr txBox="1"/>
          <p:nvPr/>
        </p:nvSpPr>
        <p:spPr>
          <a:xfrm>
            <a:off x="228600" y="4648200"/>
            <a:ext cx="8001000" cy="1815882"/>
          </a:xfrm>
          <a:prstGeom prst="rect">
            <a:avLst/>
          </a:prstGeom>
          <a:noFill/>
        </p:spPr>
        <p:txBody>
          <a:bodyPr wrap="square" rtlCol="0">
            <a:spAutoFit/>
          </a:bodyPr>
          <a:lstStyle/>
          <a:p>
            <a:pPr algn="l"/>
            <a:r>
              <a:rPr lang="en-US" sz="1400" dirty="0" smtClean="0">
                <a:solidFill>
                  <a:schemeClr val="tx1"/>
                </a:solidFill>
                <a:latin typeface="Arial"/>
              </a:rPr>
              <a:t>Notes:</a:t>
            </a:r>
          </a:p>
          <a:p>
            <a:pPr marL="228600" indent="-228600" algn="l">
              <a:buAutoNum type="arabicPeriod"/>
            </a:pPr>
            <a:r>
              <a:rPr lang="en-US" sz="1400" dirty="0" smtClean="0">
                <a:solidFill>
                  <a:schemeClr val="tx1"/>
                </a:solidFill>
                <a:latin typeface="Arial"/>
              </a:rPr>
              <a:t>The </a:t>
            </a:r>
            <a:r>
              <a:rPr lang="en-US" sz="1400" dirty="0" err="1" smtClean="0">
                <a:solidFill>
                  <a:schemeClr val="tx1"/>
                </a:solidFill>
                <a:latin typeface="Arial"/>
              </a:rPr>
              <a:t>MsCIP</a:t>
            </a:r>
            <a:r>
              <a:rPr lang="en-US" sz="1400" dirty="0" smtClean="0">
                <a:solidFill>
                  <a:schemeClr val="tx1"/>
                </a:solidFill>
                <a:latin typeface="Arial"/>
              </a:rPr>
              <a:t> Chief’s Report accounts for two Coastal Flood Risk Mgmt projects and 10 ecosystem restoration projects.  The LCA 6 Chief’s Report accounts for 6 ecosystem restoration projects. The impetus for the </a:t>
            </a:r>
            <a:r>
              <a:rPr lang="en-US" sz="1400" dirty="0" err="1" smtClean="0">
                <a:solidFill>
                  <a:schemeClr val="tx1"/>
                </a:solidFill>
                <a:latin typeface="Arial"/>
              </a:rPr>
              <a:t>MsCIP</a:t>
            </a:r>
            <a:r>
              <a:rPr lang="en-US" sz="1400" dirty="0" smtClean="0">
                <a:solidFill>
                  <a:schemeClr val="tx1"/>
                </a:solidFill>
                <a:latin typeface="Arial"/>
              </a:rPr>
              <a:t> and LCA projects was post-Katrina authorizations by Congress.  The only other ENV project is Mid-Bay, which supports a navigation project by containing 95 </a:t>
            </a:r>
            <a:r>
              <a:rPr lang="en-US" sz="1400" dirty="0" err="1" smtClean="0">
                <a:solidFill>
                  <a:schemeClr val="tx1"/>
                </a:solidFill>
                <a:latin typeface="Arial"/>
              </a:rPr>
              <a:t>mcyds</a:t>
            </a:r>
            <a:r>
              <a:rPr lang="en-US" sz="1400" dirty="0" smtClean="0">
                <a:solidFill>
                  <a:schemeClr val="tx1"/>
                </a:solidFill>
                <a:latin typeface="Arial"/>
              </a:rPr>
              <a:t> of dredged material. </a:t>
            </a:r>
          </a:p>
          <a:p>
            <a:pPr marL="228600" indent="-228600" algn="l">
              <a:buAutoNum type="arabicPeriod"/>
            </a:pPr>
            <a:r>
              <a:rPr lang="en-US" sz="1400" dirty="0" smtClean="0">
                <a:solidFill>
                  <a:schemeClr val="tx1"/>
                </a:solidFill>
                <a:latin typeface="Arial"/>
              </a:rPr>
              <a:t>The 7 additional ecosystem reports included 3 from Coastal Louisiana (LCA 4, LCA </a:t>
            </a:r>
            <a:r>
              <a:rPr lang="en-US" sz="1400" dirty="0" err="1" smtClean="0">
                <a:solidFill>
                  <a:schemeClr val="tx1"/>
                </a:solidFill>
                <a:latin typeface="Arial"/>
              </a:rPr>
              <a:t>Barataria</a:t>
            </a:r>
            <a:r>
              <a:rPr lang="en-US" sz="1400" dirty="0" smtClean="0">
                <a:solidFill>
                  <a:schemeClr val="tx1"/>
                </a:solidFill>
                <a:latin typeface="Arial"/>
              </a:rPr>
              <a:t>, and MRGO) and 2 from the Everglades (Broward County and Biscayne).</a:t>
            </a:r>
            <a:endParaRPr lang="en-US" sz="1400" dirty="0">
              <a:solidFill>
                <a:schemeClr val="tx1"/>
              </a:solidFill>
              <a:latin typeface="Arial"/>
            </a:endParaRPr>
          </a:p>
        </p:txBody>
      </p:sp>
      <p:cxnSp>
        <p:nvCxnSpPr>
          <p:cNvPr id="23" name="Straight Connector 22"/>
          <p:cNvCxnSpPr/>
          <p:nvPr/>
        </p:nvCxnSpPr>
        <p:spPr bwMode="auto">
          <a:xfrm rot="5400000">
            <a:off x="7658100" y="1028700"/>
            <a:ext cx="990600" cy="0"/>
          </a:xfrm>
          <a:prstGeom prst="line">
            <a:avLst/>
          </a:prstGeom>
          <a:noFill/>
          <a:ln w="9525" cap="flat" cmpd="sng" algn="ctr">
            <a:noFill/>
            <a:prstDash val="solid"/>
            <a:round/>
            <a:headEnd type="none" w="med" len="med"/>
            <a:tailEnd type="none" w="med" len="med"/>
          </a:ln>
          <a:effectLst>
            <a:outerShdw dist="35921" dir="2700000" algn="ctr" rotWithShape="0">
              <a:schemeClr val="bg2"/>
            </a:outerShdw>
          </a:effectLst>
        </p:spPr>
      </p:cxnSp>
      <p:cxnSp>
        <p:nvCxnSpPr>
          <p:cNvPr id="24" name="Straight Connector 23"/>
          <p:cNvCxnSpPr/>
          <p:nvPr/>
        </p:nvCxnSpPr>
        <p:spPr bwMode="auto">
          <a:xfrm rot="5400000" flipH="1" flipV="1">
            <a:off x="6309360" y="3162300"/>
            <a:ext cx="3581400" cy="0"/>
          </a:xfrm>
          <a:prstGeom prst="line">
            <a:avLst/>
          </a:prstGeom>
          <a:noFill/>
          <a:ln w="19050" cap="flat" cmpd="dbl" algn="ctr">
            <a:solidFill>
              <a:schemeClr val="bg1"/>
            </a:solidFill>
            <a:prstDash val="solid"/>
            <a:round/>
            <a:headEnd type="none" w="med" len="med"/>
            <a:tailEnd type="none" w="med" len="med"/>
          </a:ln>
          <a:effectLst/>
        </p:spPr>
      </p:cxnSp>
      <p:cxnSp>
        <p:nvCxnSpPr>
          <p:cNvPr id="28" name="Straight Connector 27"/>
          <p:cNvCxnSpPr/>
          <p:nvPr/>
        </p:nvCxnSpPr>
        <p:spPr bwMode="auto">
          <a:xfrm rot="5400000" flipH="1" flipV="1">
            <a:off x="6362699" y="3162300"/>
            <a:ext cx="3581400" cy="0"/>
          </a:xfrm>
          <a:prstGeom prst="line">
            <a:avLst/>
          </a:prstGeom>
          <a:noFill/>
          <a:ln w="19050" cap="flat" cmpd="dbl" algn="ctr">
            <a:solidFill>
              <a:schemeClr val="bg1"/>
            </a:solidFill>
            <a:prstDash val="solid"/>
            <a:round/>
            <a:headEnd type="none" w="med" len="med"/>
            <a:tailEnd type="none" w="med" len="med"/>
          </a:ln>
          <a:effectLst/>
        </p:spPr>
      </p:cxnSp>
      <p:cxnSp>
        <p:nvCxnSpPr>
          <p:cNvPr id="29" name="Straight Connector 28"/>
          <p:cNvCxnSpPr/>
          <p:nvPr/>
        </p:nvCxnSpPr>
        <p:spPr bwMode="auto">
          <a:xfrm rot="10800000">
            <a:off x="228600" y="4191000"/>
            <a:ext cx="8763000" cy="15240"/>
          </a:xfrm>
          <a:prstGeom prst="line">
            <a:avLst/>
          </a:prstGeom>
          <a:noFill/>
          <a:ln w="19050" cap="flat" cmpd="dbl"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lvl="0"/>
            <a:r>
              <a:rPr lang="en-US" sz="3600" b="1" dirty="0" smtClean="0">
                <a:latin typeface="+mj-lt"/>
                <a:cs typeface="Arial" pitchFamily="34" charset="0"/>
              </a:rPr>
              <a:t>Navigation Studies - </a:t>
            </a:r>
            <a:r>
              <a:rPr lang="en-US" sz="3600" dirty="0" smtClean="0">
                <a:latin typeface="+mj-lt"/>
              </a:rPr>
              <a:t>Strategic Failure??</a:t>
            </a:r>
            <a:endParaRPr lang="en-US" sz="3600" b="1" dirty="0">
              <a:latin typeface="+mj-lt"/>
              <a:cs typeface="Arial" pitchFamily="34" charset="0"/>
            </a:endParaRPr>
          </a:p>
        </p:txBody>
      </p:sp>
      <p:sp>
        <p:nvSpPr>
          <p:cNvPr id="3" name="Content Placeholder 2"/>
          <p:cNvSpPr>
            <a:spLocks noGrp="1"/>
          </p:cNvSpPr>
          <p:nvPr>
            <p:ph idx="1"/>
          </p:nvPr>
        </p:nvSpPr>
        <p:spPr>
          <a:xfrm>
            <a:off x="228600" y="990600"/>
            <a:ext cx="8763000" cy="5638800"/>
          </a:xfrm>
        </p:spPr>
        <p:txBody>
          <a:bodyPr/>
          <a:lstStyle/>
          <a:p>
            <a:pPr lvl="0" algn="ctr">
              <a:buNone/>
            </a:pPr>
            <a:r>
              <a:rPr lang="en-US" sz="2400" b="1" dirty="0" smtClean="0"/>
              <a:t>FY12 Budget, Navigation Studies, Investigations Account</a:t>
            </a:r>
          </a:p>
          <a:p>
            <a:pPr lvl="1"/>
            <a:r>
              <a:rPr lang="en-US" sz="2400" dirty="0" smtClean="0"/>
              <a:t>$18M Total; $7M for Studies, $11M for Remaining Items  </a:t>
            </a:r>
          </a:p>
          <a:p>
            <a:pPr lvl="1"/>
            <a:r>
              <a:rPr lang="en-US" sz="2400" dirty="0" smtClean="0"/>
              <a:t>$18M of $104M total GI (</a:t>
            </a:r>
            <a:r>
              <a:rPr lang="en-US" sz="2400" dirty="0" err="1" smtClean="0"/>
              <a:t>Nav</a:t>
            </a:r>
            <a:r>
              <a:rPr lang="en-US" sz="2400" dirty="0" smtClean="0"/>
              <a:t>: 17% of GI </a:t>
            </a:r>
            <a:r>
              <a:rPr lang="en-US" sz="2400" dirty="0" err="1" smtClean="0"/>
              <a:t>vs</a:t>
            </a:r>
            <a:r>
              <a:rPr lang="en-US" sz="2400" dirty="0" smtClean="0"/>
              <a:t> 32% of total program)</a:t>
            </a:r>
          </a:p>
          <a:p>
            <a:pPr lvl="1"/>
            <a:r>
              <a:rPr lang="en-US" sz="2400" dirty="0" smtClean="0"/>
              <a:t>Recons: Funded: 0;  Unfunded:  30 projects for $3.9 million of which 28 were new starts</a:t>
            </a:r>
          </a:p>
          <a:p>
            <a:pPr lvl="1"/>
            <a:r>
              <a:rPr lang="en-US" sz="2400" dirty="0" smtClean="0"/>
              <a:t>Feasibilities: Funded: 9 (3 completions; 6 continue) $4.5M</a:t>
            </a:r>
          </a:p>
          <a:p>
            <a:pPr lvl="2"/>
            <a:r>
              <a:rPr lang="en-US" dirty="0" smtClean="0"/>
              <a:t>Unfunded:  34 projects for $21.4 mil (12 new starts)</a:t>
            </a:r>
          </a:p>
          <a:p>
            <a:pPr lvl="1"/>
            <a:r>
              <a:rPr lang="en-US" sz="2400" dirty="0" smtClean="0"/>
              <a:t>PEDs Funded:  2 projects for $2.6 million</a:t>
            </a:r>
          </a:p>
          <a:p>
            <a:pPr lvl="2"/>
            <a:r>
              <a:rPr lang="en-US" dirty="0" smtClean="0"/>
              <a:t>Unfunded:  26 projects for $37.4 million (14 new starts)</a:t>
            </a:r>
          </a:p>
          <a:p>
            <a:pPr lvl="1"/>
            <a:r>
              <a:rPr lang="en-US" sz="2400" dirty="0" smtClean="0"/>
              <a:t>Are we preparing the Nation for post-</a:t>
            </a:r>
            <a:r>
              <a:rPr lang="en-US" sz="2400" dirty="0" err="1" smtClean="0"/>
              <a:t>Panamax</a:t>
            </a:r>
            <a:r>
              <a:rPr lang="en-US" sz="2400" dirty="0" smtClean="0"/>
              <a:t> Vessels?</a:t>
            </a:r>
          </a:p>
          <a:p>
            <a:pPr lvl="1"/>
            <a:r>
              <a:rPr lang="en-US" sz="2400" dirty="0" smtClean="0"/>
              <a:t>If we did fund more </a:t>
            </a:r>
            <a:r>
              <a:rPr lang="en-US" sz="2400" dirty="0" err="1" smtClean="0"/>
              <a:t>Nav</a:t>
            </a:r>
            <a:r>
              <a:rPr lang="en-US" sz="2400" dirty="0" smtClean="0"/>
              <a:t> studies….which ones?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Relevant</a:t>
            </a:r>
            <a:endParaRPr lang="en-US" dirty="0"/>
          </a:p>
        </p:txBody>
      </p:sp>
      <p:sp>
        <p:nvSpPr>
          <p:cNvPr id="3" name="Content Placeholder 2"/>
          <p:cNvSpPr>
            <a:spLocks noGrp="1"/>
          </p:cNvSpPr>
          <p:nvPr>
            <p:ph idx="1"/>
          </p:nvPr>
        </p:nvSpPr>
        <p:spPr/>
        <p:txBody>
          <a:bodyPr/>
          <a:lstStyle/>
          <a:p>
            <a:r>
              <a:rPr lang="en-US" dirty="0" smtClean="0"/>
              <a:t>Trend of ports/sponsors choosing to abandon the Federal planning process</a:t>
            </a:r>
          </a:p>
          <a:p>
            <a:r>
              <a:rPr lang="en-US" dirty="0" smtClean="0"/>
              <a:t>Port of Miami</a:t>
            </a:r>
          </a:p>
          <a:p>
            <a:r>
              <a:rPr lang="en-US" dirty="0" smtClean="0"/>
              <a:t>Freeport channel widening</a:t>
            </a:r>
          </a:p>
          <a:p>
            <a:r>
              <a:rPr lang="en-US" dirty="0" smtClean="0"/>
              <a:t>Port of Corpus Christi – </a:t>
            </a:r>
            <a:r>
              <a:rPr lang="en-US" dirty="0" err="1" smtClean="0"/>
              <a:t>LaQuinta</a:t>
            </a:r>
            <a:r>
              <a:rPr lang="en-US" dirty="0" smtClean="0"/>
              <a:t> Channel</a:t>
            </a:r>
          </a:p>
          <a:p>
            <a:r>
              <a:rPr lang="en-US" dirty="0" smtClean="0"/>
              <a:t>Takes too long, costs too much</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WRDA</a:t>
            </a:r>
            <a:endParaRPr lang="en-US" dirty="0"/>
          </a:p>
        </p:txBody>
      </p:sp>
      <p:sp>
        <p:nvSpPr>
          <p:cNvPr id="3" name="Content Placeholder 2"/>
          <p:cNvSpPr>
            <a:spLocks noGrp="1"/>
          </p:cNvSpPr>
          <p:nvPr>
            <p:ph idx="1"/>
          </p:nvPr>
        </p:nvSpPr>
        <p:spPr>
          <a:xfrm>
            <a:off x="228600" y="914400"/>
            <a:ext cx="8686800" cy="4525963"/>
          </a:xfrm>
        </p:spPr>
        <p:txBody>
          <a:bodyPr/>
          <a:lstStyle/>
          <a:p>
            <a:pPr marL="514350" indent="-514350"/>
            <a:r>
              <a:rPr lang="en-US" dirty="0" smtClean="0">
                <a:latin typeface="Arial" pitchFamily="34" charset="0"/>
                <a:cs typeface="Arial" pitchFamily="34" charset="0"/>
              </a:rPr>
              <a:t>Key to Navigation program’s future - Most significant legislation since WRDA ’86</a:t>
            </a:r>
          </a:p>
          <a:p>
            <a:pPr marL="514350" indent="-514350"/>
            <a:r>
              <a:rPr lang="en-US" dirty="0" smtClean="0">
                <a:latin typeface="Arial" pitchFamily="34" charset="0"/>
                <a:cs typeface="Arial" pitchFamily="34" charset="0"/>
              </a:rPr>
              <a:t>WRDA viewed as a spending bill</a:t>
            </a:r>
          </a:p>
          <a:p>
            <a:pPr marL="914400" lvl="1" indent="-514350"/>
            <a:r>
              <a:rPr lang="en-US" dirty="0" smtClean="0">
                <a:latin typeface="Arial" pitchFamily="34" charset="0"/>
                <a:cs typeface="Arial" pitchFamily="34" charset="0"/>
              </a:rPr>
              <a:t>Possible ‘CW BRAC’ of inactive navigation projects</a:t>
            </a:r>
          </a:p>
          <a:p>
            <a:pPr marL="914400" lvl="1" indent="-514350"/>
            <a:r>
              <a:rPr lang="en-US" dirty="0" smtClean="0">
                <a:latin typeface="Arial" pitchFamily="34" charset="0"/>
                <a:cs typeface="Arial" pitchFamily="34" charset="0"/>
              </a:rPr>
              <a:t>Estimate dredging cost for these projects and show CW BRAC as a cost avoidance to offset perception of a WRDA ‘spending bill’</a:t>
            </a:r>
          </a:p>
          <a:p>
            <a:pPr marL="514350" indent="-514350"/>
            <a:r>
              <a:rPr lang="en-US" dirty="0" smtClean="0">
                <a:latin typeface="Arial" pitchFamily="34" charset="0"/>
                <a:cs typeface="Arial" pitchFamily="34" charset="0"/>
              </a:rPr>
              <a:t>April letter to Budget </a:t>
            </a:r>
            <a:r>
              <a:rPr lang="en-US" dirty="0" err="1" smtClean="0">
                <a:latin typeface="Arial" pitchFamily="34" charset="0"/>
                <a:cs typeface="Arial" pitchFamily="34" charset="0"/>
              </a:rPr>
              <a:t>Comm</a:t>
            </a:r>
            <a:r>
              <a:rPr lang="en-US" dirty="0" smtClean="0">
                <a:latin typeface="Arial" pitchFamily="34" charset="0"/>
                <a:cs typeface="Arial" pitchFamily="34" charset="0"/>
              </a:rPr>
              <a:t> from 34 House Reps </a:t>
            </a:r>
          </a:p>
          <a:p>
            <a:r>
              <a:rPr lang="en-US" dirty="0" smtClean="0">
                <a:latin typeface="Arial" pitchFamily="34" charset="0"/>
                <a:cs typeface="Arial" pitchFamily="34" charset="0"/>
              </a:rPr>
              <a:t>Be optimistic!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Contributed Funds</a:t>
            </a:r>
            <a:endParaRPr lang="en-US" dirty="0"/>
          </a:p>
        </p:txBody>
      </p:sp>
      <p:sp>
        <p:nvSpPr>
          <p:cNvPr id="3" name="Content Placeholder 2"/>
          <p:cNvSpPr>
            <a:spLocks noGrp="1"/>
          </p:cNvSpPr>
          <p:nvPr>
            <p:ph idx="1"/>
          </p:nvPr>
        </p:nvSpPr>
        <p:spPr/>
        <p:txBody>
          <a:bodyPr/>
          <a:lstStyle/>
          <a:p>
            <a:r>
              <a:rPr lang="en-US" dirty="0" smtClean="0"/>
              <a:t>Increased consideration by sponsors and non-sponsors in contributing funds</a:t>
            </a:r>
          </a:p>
          <a:p>
            <a:pPr lvl="1"/>
            <a:r>
              <a:rPr lang="en-US" dirty="0" smtClean="0"/>
              <a:t>New Work and O&amp;M</a:t>
            </a:r>
          </a:p>
          <a:p>
            <a:pPr lvl="1"/>
            <a:r>
              <a:rPr lang="en-US" dirty="0" smtClean="0"/>
              <a:t>Beneficial Use of Dredged Material</a:t>
            </a:r>
          </a:p>
          <a:p>
            <a:r>
              <a:rPr lang="en-US" dirty="0" smtClean="0"/>
              <a:t>Existing process very time consuming </a:t>
            </a:r>
          </a:p>
          <a:p>
            <a:r>
              <a:rPr lang="en-US" dirty="0" smtClean="0"/>
              <a:t>Need to review process and streamline process</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89" name="Line 85"/>
          <p:cNvSpPr>
            <a:spLocks noChangeShapeType="1"/>
          </p:cNvSpPr>
          <p:nvPr/>
        </p:nvSpPr>
        <p:spPr bwMode="auto">
          <a:xfrm>
            <a:off x="1219200" y="4267200"/>
            <a:ext cx="533400" cy="1828800"/>
          </a:xfrm>
          <a:prstGeom prst="line">
            <a:avLst/>
          </a:prstGeom>
          <a:noFill/>
          <a:ln w="25400">
            <a:solidFill>
              <a:schemeClr val="tx1"/>
            </a:solidFill>
            <a:round/>
            <a:headEnd/>
            <a:tailEnd/>
          </a:ln>
          <a:effectLst/>
        </p:spPr>
        <p:txBody>
          <a:bodyPr/>
          <a:lstStyle/>
          <a:p>
            <a:endParaRPr lang="en-US"/>
          </a:p>
        </p:txBody>
      </p:sp>
      <p:sp>
        <p:nvSpPr>
          <p:cNvPr id="72790" name="Line 86"/>
          <p:cNvSpPr>
            <a:spLocks noChangeShapeType="1"/>
          </p:cNvSpPr>
          <p:nvPr/>
        </p:nvSpPr>
        <p:spPr bwMode="auto">
          <a:xfrm>
            <a:off x="1752600" y="6096000"/>
            <a:ext cx="4038600" cy="0"/>
          </a:xfrm>
          <a:prstGeom prst="line">
            <a:avLst/>
          </a:prstGeom>
          <a:noFill/>
          <a:ln w="25400">
            <a:solidFill>
              <a:schemeClr val="tx1"/>
            </a:solidFill>
            <a:round/>
            <a:headEnd/>
            <a:tailEnd/>
          </a:ln>
          <a:effectLst/>
        </p:spPr>
        <p:txBody>
          <a:bodyPr/>
          <a:lstStyle/>
          <a:p>
            <a:endParaRPr lang="en-US"/>
          </a:p>
        </p:txBody>
      </p:sp>
      <p:sp>
        <p:nvSpPr>
          <p:cNvPr id="72791" name="Line 87"/>
          <p:cNvSpPr>
            <a:spLocks noChangeShapeType="1"/>
          </p:cNvSpPr>
          <p:nvPr/>
        </p:nvSpPr>
        <p:spPr bwMode="auto">
          <a:xfrm flipV="1">
            <a:off x="5791200" y="4267200"/>
            <a:ext cx="533400" cy="1828800"/>
          </a:xfrm>
          <a:prstGeom prst="line">
            <a:avLst/>
          </a:prstGeom>
          <a:noFill/>
          <a:ln w="25400">
            <a:solidFill>
              <a:schemeClr val="tx1"/>
            </a:solidFill>
            <a:round/>
            <a:headEnd/>
            <a:tailEnd/>
          </a:ln>
          <a:effectLst/>
        </p:spPr>
        <p:txBody>
          <a:bodyPr/>
          <a:lstStyle/>
          <a:p>
            <a:endParaRPr lang="en-US"/>
          </a:p>
        </p:txBody>
      </p:sp>
      <p:sp>
        <p:nvSpPr>
          <p:cNvPr id="72798" name="Line 94"/>
          <p:cNvSpPr>
            <a:spLocks noChangeShapeType="1"/>
          </p:cNvSpPr>
          <p:nvPr/>
        </p:nvSpPr>
        <p:spPr bwMode="auto">
          <a:xfrm>
            <a:off x="0" y="4267200"/>
            <a:ext cx="1219200" cy="0"/>
          </a:xfrm>
          <a:prstGeom prst="line">
            <a:avLst/>
          </a:prstGeom>
          <a:noFill/>
          <a:ln w="25400">
            <a:solidFill>
              <a:schemeClr val="tx1"/>
            </a:solidFill>
            <a:round/>
            <a:headEnd/>
            <a:tailEnd/>
          </a:ln>
          <a:effectLst/>
        </p:spPr>
        <p:txBody>
          <a:bodyPr/>
          <a:lstStyle/>
          <a:p>
            <a:endParaRPr lang="en-US"/>
          </a:p>
        </p:txBody>
      </p:sp>
      <p:sp>
        <p:nvSpPr>
          <p:cNvPr id="72799" name="Line 95"/>
          <p:cNvSpPr>
            <a:spLocks noChangeShapeType="1"/>
          </p:cNvSpPr>
          <p:nvPr/>
        </p:nvSpPr>
        <p:spPr bwMode="auto">
          <a:xfrm>
            <a:off x="6324600" y="4267200"/>
            <a:ext cx="2819400" cy="0"/>
          </a:xfrm>
          <a:prstGeom prst="line">
            <a:avLst/>
          </a:prstGeom>
          <a:noFill/>
          <a:ln w="25400">
            <a:solidFill>
              <a:schemeClr val="tx1"/>
            </a:solidFill>
            <a:round/>
            <a:headEnd/>
            <a:tailEnd/>
          </a:ln>
          <a:effectLst/>
        </p:spPr>
        <p:txBody>
          <a:bodyPr/>
          <a:lstStyle/>
          <a:p>
            <a:endParaRPr lang="en-US"/>
          </a:p>
        </p:txBody>
      </p:sp>
      <p:sp>
        <p:nvSpPr>
          <p:cNvPr id="72800" name="Line 96"/>
          <p:cNvSpPr>
            <a:spLocks noChangeShapeType="1"/>
          </p:cNvSpPr>
          <p:nvPr/>
        </p:nvSpPr>
        <p:spPr bwMode="auto">
          <a:xfrm>
            <a:off x="0" y="2590800"/>
            <a:ext cx="9144000" cy="0"/>
          </a:xfrm>
          <a:prstGeom prst="line">
            <a:avLst/>
          </a:prstGeom>
          <a:noFill/>
          <a:ln w="15875">
            <a:solidFill>
              <a:srgbClr val="33CCCC"/>
            </a:solidFill>
            <a:round/>
            <a:headEnd/>
            <a:tailEnd/>
          </a:ln>
          <a:effectLst/>
        </p:spPr>
        <p:txBody>
          <a:bodyPr/>
          <a:lstStyle/>
          <a:p>
            <a:endParaRPr lang="en-US"/>
          </a:p>
        </p:txBody>
      </p:sp>
      <p:sp>
        <p:nvSpPr>
          <p:cNvPr id="72803" name="Rectangle 99"/>
          <p:cNvSpPr>
            <a:spLocks noChangeArrowheads="1"/>
          </p:cNvSpPr>
          <p:nvPr/>
        </p:nvSpPr>
        <p:spPr bwMode="auto">
          <a:xfrm>
            <a:off x="685800" y="76200"/>
            <a:ext cx="8001000" cy="990600"/>
          </a:xfrm>
          <a:prstGeom prst="rect">
            <a:avLst/>
          </a:prstGeom>
          <a:noFill/>
          <a:ln w="12700">
            <a:noFill/>
            <a:miter lim="800000"/>
            <a:headEnd/>
            <a:tailEnd/>
          </a:ln>
          <a:effectLst/>
        </p:spPr>
        <p:txBody>
          <a:bodyPr lIns="98425" tIns="49212" rIns="98425" bIns="49212" anchor="ctr"/>
          <a:lstStyle/>
          <a:p>
            <a:pPr algn="ctr" eaLnBrk="0" hangingPunct="0"/>
            <a:r>
              <a:rPr lang="en-US" sz="4000" b="1" dirty="0">
                <a:solidFill>
                  <a:schemeClr val="tx1"/>
                </a:solidFill>
                <a:latin typeface="Arial" pitchFamily="34" charset="0"/>
                <a:cs typeface="Arial" pitchFamily="34" charset="0"/>
              </a:rPr>
              <a:t>Channel </a:t>
            </a:r>
            <a:r>
              <a:rPr lang="en-US" sz="4000" b="1" dirty="0" smtClean="0">
                <a:solidFill>
                  <a:schemeClr val="tx1"/>
                </a:solidFill>
                <a:latin typeface="Arial" pitchFamily="34" charset="0"/>
                <a:cs typeface="Arial" pitchFamily="34" charset="0"/>
              </a:rPr>
              <a:t>Portfolio Tool (CPT</a:t>
            </a:r>
            <a:r>
              <a:rPr lang="en-US" sz="4000" b="1" dirty="0">
                <a:solidFill>
                  <a:schemeClr val="tx1"/>
                </a:solidFill>
                <a:latin typeface="Arial" pitchFamily="34" charset="0"/>
                <a:cs typeface="Arial" pitchFamily="34" charset="0"/>
              </a:rPr>
              <a:t>)</a:t>
            </a:r>
          </a:p>
        </p:txBody>
      </p:sp>
      <p:pic>
        <p:nvPicPr>
          <p:cNvPr id="72804" name="Picture 100" descr="sexy_1"/>
          <p:cNvPicPr>
            <a:picLocks noChangeAspect="1" noChangeArrowheads="1"/>
          </p:cNvPicPr>
          <p:nvPr/>
        </p:nvPicPr>
        <p:blipFill>
          <a:blip r:embed="rId3" cstate="print"/>
          <a:srcRect/>
          <a:stretch>
            <a:fillRect/>
          </a:stretch>
        </p:blipFill>
        <p:spPr bwMode="auto">
          <a:xfrm>
            <a:off x="3276600" y="2714625"/>
            <a:ext cx="5867400" cy="3657600"/>
          </a:xfrm>
          <a:prstGeom prst="rect">
            <a:avLst/>
          </a:prstGeom>
          <a:noFill/>
          <a:ln w="9525">
            <a:solidFill>
              <a:schemeClr val="tx1"/>
            </a:solidFill>
            <a:miter lim="800000"/>
            <a:headEnd/>
            <a:tailEnd/>
          </a:ln>
        </p:spPr>
      </p:pic>
      <p:pic>
        <p:nvPicPr>
          <p:cNvPr id="72805" name="Picture 101" descr="ocean_ship"/>
          <p:cNvPicPr>
            <a:picLocks noChangeAspect="1" noChangeArrowheads="1"/>
          </p:cNvPicPr>
          <p:nvPr/>
        </p:nvPicPr>
        <p:blipFill>
          <a:blip r:embed="rId4" cstate="print"/>
          <a:srcRect/>
          <a:stretch>
            <a:fillRect/>
          </a:stretch>
        </p:blipFill>
        <p:spPr bwMode="auto">
          <a:xfrm>
            <a:off x="1447800" y="1276350"/>
            <a:ext cx="1981200" cy="2228850"/>
          </a:xfrm>
          <a:prstGeom prst="rect">
            <a:avLst/>
          </a:prstGeom>
          <a:noFill/>
        </p:spPr>
      </p:pic>
      <p:sp>
        <p:nvSpPr>
          <p:cNvPr id="72816" name="Freeform 112"/>
          <p:cNvSpPr>
            <a:spLocks/>
          </p:cNvSpPr>
          <p:nvPr/>
        </p:nvSpPr>
        <p:spPr bwMode="auto">
          <a:xfrm>
            <a:off x="1476375" y="5086350"/>
            <a:ext cx="4448175" cy="704850"/>
          </a:xfrm>
          <a:custGeom>
            <a:avLst/>
            <a:gdLst/>
            <a:ahLst/>
            <a:cxnLst>
              <a:cxn ang="0">
                <a:pos x="0" y="0"/>
              </a:cxn>
              <a:cxn ang="0">
                <a:pos x="108" y="144"/>
              </a:cxn>
              <a:cxn ang="0">
                <a:pos x="198" y="222"/>
              </a:cxn>
              <a:cxn ang="0">
                <a:pos x="858" y="366"/>
              </a:cxn>
              <a:cxn ang="0">
                <a:pos x="1050" y="408"/>
              </a:cxn>
              <a:cxn ang="0">
                <a:pos x="1422" y="414"/>
              </a:cxn>
              <a:cxn ang="0">
                <a:pos x="1596" y="444"/>
              </a:cxn>
              <a:cxn ang="0">
                <a:pos x="2220" y="438"/>
              </a:cxn>
              <a:cxn ang="0">
                <a:pos x="2394" y="384"/>
              </a:cxn>
              <a:cxn ang="0">
                <a:pos x="2574" y="372"/>
              </a:cxn>
              <a:cxn ang="0">
                <a:pos x="2700" y="348"/>
              </a:cxn>
              <a:cxn ang="0">
                <a:pos x="2736" y="342"/>
              </a:cxn>
            </a:cxnLst>
            <a:rect l="0" t="0" r="r" b="b"/>
            <a:pathLst>
              <a:path w="2736" h="444">
                <a:moveTo>
                  <a:pt x="0" y="0"/>
                </a:moveTo>
                <a:cubicBezTo>
                  <a:pt x="28" y="57"/>
                  <a:pt x="61" y="102"/>
                  <a:pt x="108" y="144"/>
                </a:cubicBezTo>
                <a:cubicBezTo>
                  <a:pt x="135" y="168"/>
                  <a:pt x="165" y="211"/>
                  <a:pt x="198" y="222"/>
                </a:cubicBezTo>
                <a:cubicBezTo>
                  <a:pt x="374" y="398"/>
                  <a:pt x="621" y="362"/>
                  <a:pt x="858" y="366"/>
                </a:cubicBezTo>
                <a:cubicBezTo>
                  <a:pt x="923" y="374"/>
                  <a:pt x="985" y="406"/>
                  <a:pt x="1050" y="408"/>
                </a:cubicBezTo>
                <a:cubicBezTo>
                  <a:pt x="1174" y="412"/>
                  <a:pt x="1298" y="412"/>
                  <a:pt x="1422" y="414"/>
                </a:cubicBezTo>
                <a:cubicBezTo>
                  <a:pt x="1484" y="419"/>
                  <a:pt x="1534" y="437"/>
                  <a:pt x="1596" y="444"/>
                </a:cubicBezTo>
                <a:cubicBezTo>
                  <a:pt x="1804" y="442"/>
                  <a:pt x="2012" y="442"/>
                  <a:pt x="2220" y="438"/>
                </a:cubicBezTo>
                <a:cubicBezTo>
                  <a:pt x="2278" y="437"/>
                  <a:pt x="2338" y="396"/>
                  <a:pt x="2394" y="384"/>
                </a:cubicBezTo>
                <a:cubicBezTo>
                  <a:pt x="2424" y="377"/>
                  <a:pt x="2572" y="372"/>
                  <a:pt x="2574" y="372"/>
                </a:cubicBezTo>
                <a:cubicBezTo>
                  <a:pt x="2616" y="362"/>
                  <a:pt x="2658" y="355"/>
                  <a:pt x="2700" y="348"/>
                </a:cubicBezTo>
                <a:cubicBezTo>
                  <a:pt x="2712" y="346"/>
                  <a:pt x="2736" y="342"/>
                  <a:pt x="2736" y="342"/>
                </a:cubicBezTo>
              </a:path>
            </a:pathLst>
          </a:custGeom>
          <a:noFill/>
          <a:ln w="15875" cap="flat">
            <a:solidFill>
              <a:schemeClr val="tx1"/>
            </a:solidFill>
            <a:prstDash val="dash"/>
            <a:round/>
            <a:headEnd/>
            <a:tailEnd/>
          </a:ln>
          <a:effectLst/>
        </p:spPr>
        <p:txBody>
          <a:bodyPr/>
          <a:lstStyle/>
          <a:p>
            <a:endParaRPr lang="en-US"/>
          </a:p>
        </p:txBody>
      </p:sp>
      <p:sp>
        <p:nvSpPr>
          <p:cNvPr id="72817" name="Line 113"/>
          <p:cNvSpPr>
            <a:spLocks noChangeShapeType="1"/>
          </p:cNvSpPr>
          <p:nvPr/>
        </p:nvSpPr>
        <p:spPr bwMode="auto">
          <a:xfrm>
            <a:off x="1581150" y="5524500"/>
            <a:ext cx="4343400" cy="0"/>
          </a:xfrm>
          <a:prstGeom prst="line">
            <a:avLst/>
          </a:prstGeom>
          <a:noFill/>
          <a:ln w="25400">
            <a:solidFill>
              <a:srgbClr val="FF0000"/>
            </a:solidFill>
            <a:round/>
            <a:headEnd/>
            <a:tailEnd/>
          </a:ln>
          <a:effectLst/>
        </p:spPr>
        <p:txBody>
          <a:bodyPr/>
          <a:lstStyle/>
          <a:p>
            <a:endParaRPr lang="en-US"/>
          </a:p>
        </p:txBody>
      </p:sp>
      <p:sp>
        <p:nvSpPr>
          <p:cNvPr id="72818" name="Text Box 114"/>
          <p:cNvSpPr txBox="1">
            <a:spLocks noChangeArrowheads="1"/>
          </p:cNvSpPr>
          <p:nvPr/>
        </p:nvSpPr>
        <p:spPr bwMode="auto">
          <a:xfrm>
            <a:off x="3657600" y="1066800"/>
            <a:ext cx="5206875" cy="1200329"/>
          </a:xfrm>
          <a:prstGeom prst="rect">
            <a:avLst/>
          </a:prstGeom>
          <a:solidFill>
            <a:srgbClr val="CCFFCC"/>
          </a:solidFill>
          <a:ln w="9525">
            <a:noFill/>
            <a:miter lim="800000"/>
            <a:headEnd/>
            <a:tailEnd/>
          </a:ln>
          <a:effectLst/>
        </p:spPr>
        <p:txBody>
          <a:bodyPr wrap="none">
            <a:spAutoFit/>
          </a:bodyPr>
          <a:lstStyle/>
          <a:p>
            <a:pPr algn="l">
              <a:buFontTx/>
              <a:buChar char="•"/>
            </a:pPr>
            <a:r>
              <a:rPr lang="en-US" dirty="0"/>
              <a:t> </a:t>
            </a:r>
            <a:r>
              <a:rPr lang="en-US" sz="1800" b="1" dirty="0">
                <a:latin typeface="Arial" pitchFamily="34" charset="0"/>
                <a:cs typeface="Arial" pitchFamily="34" charset="0"/>
              </a:rPr>
              <a:t>Portfolio management for USACE navigation</a:t>
            </a:r>
          </a:p>
          <a:p>
            <a:pPr algn="l"/>
            <a:r>
              <a:rPr lang="en-US" sz="1800" b="1" dirty="0">
                <a:latin typeface="Arial" pitchFamily="34" charset="0"/>
                <a:cs typeface="Arial" pitchFamily="34" charset="0"/>
              </a:rPr>
              <a:t>channels should account for both physical</a:t>
            </a:r>
          </a:p>
          <a:p>
            <a:pPr algn="l"/>
            <a:r>
              <a:rPr lang="en-US" sz="1800" b="1" dirty="0">
                <a:latin typeface="Arial" pitchFamily="34" charset="0"/>
                <a:cs typeface="Arial" pitchFamily="34" charset="0"/>
              </a:rPr>
              <a:t>condition and depth utilization in prioritizing</a:t>
            </a:r>
          </a:p>
          <a:p>
            <a:pPr algn="l"/>
            <a:r>
              <a:rPr lang="en-US" sz="1800" b="1" dirty="0">
                <a:latin typeface="Arial" pitchFamily="34" charset="0"/>
                <a:cs typeface="Arial" pitchFamily="34" charset="0"/>
              </a:rPr>
              <a:t>projects for O&amp;M funding.</a:t>
            </a:r>
          </a:p>
        </p:txBody>
      </p:sp>
      <p:sp>
        <p:nvSpPr>
          <p:cNvPr id="72826" name="Text Box 122"/>
          <p:cNvSpPr txBox="1">
            <a:spLocks noChangeArrowheads="1"/>
          </p:cNvSpPr>
          <p:nvPr/>
        </p:nvSpPr>
        <p:spPr bwMode="auto">
          <a:xfrm>
            <a:off x="3751262" y="2209800"/>
            <a:ext cx="5392738" cy="1190625"/>
          </a:xfrm>
          <a:prstGeom prst="rect">
            <a:avLst/>
          </a:prstGeom>
          <a:solidFill>
            <a:srgbClr val="CCFFCC"/>
          </a:solidFill>
          <a:ln w="9525">
            <a:noFill/>
            <a:miter lim="800000"/>
            <a:headEnd/>
            <a:tailEnd/>
          </a:ln>
          <a:effectLst/>
        </p:spPr>
        <p:txBody>
          <a:bodyPr/>
          <a:lstStyle/>
          <a:p>
            <a:pPr algn="l">
              <a:buFontTx/>
              <a:buChar char="•"/>
            </a:pPr>
            <a:r>
              <a:rPr lang="en-US" dirty="0"/>
              <a:t> </a:t>
            </a:r>
            <a:r>
              <a:rPr lang="en-US" sz="1800" b="1" dirty="0">
                <a:latin typeface="Arial" pitchFamily="34" charset="0"/>
                <a:cs typeface="Arial" pitchFamily="34" charset="0"/>
              </a:rPr>
              <a:t>By focusing on the cargo at the marginal, shoal-vulnerable depths, CPT provides a more complete indication of the significance of maintenance dredging.</a:t>
            </a:r>
            <a:endParaRPr lang="en-US" b="1" dirty="0">
              <a:latin typeface="Arial" pitchFamily="34" charset="0"/>
              <a:cs typeface="Arial" pitchFamily="34" charset="0"/>
            </a:endParaRPr>
          </a:p>
        </p:txBody>
      </p:sp>
      <p:sp>
        <p:nvSpPr>
          <p:cNvPr id="72825" name="Line 121"/>
          <p:cNvSpPr>
            <a:spLocks noChangeShapeType="1"/>
          </p:cNvSpPr>
          <p:nvPr/>
        </p:nvSpPr>
        <p:spPr bwMode="auto">
          <a:xfrm flipH="1">
            <a:off x="5248275" y="3733800"/>
            <a:ext cx="771525" cy="1771650"/>
          </a:xfrm>
          <a:prstGeom prst="line">
            <a:avLst/>
          </a:prstGeom>
          <a:noFill/>
          <a:ln w="19050">
            <a:solidFill>
              <a:schemeClr val="tx1"/>
            </a:solidFill>
            <a:round/>
            <a:headEnd/>
            <a:tailEnd type="triangle" w="med" len="med"/>
          </a:ln>
          <a:effectLst/>
        </p:spPr>
        <p:txBody>
          <a:bodyPr/>
          <a:lstStyle/>
          <a:p>
            <a:endParaRPr lang="en-US"/>
          </a:p>
        </p:txBody>
      </p:sp>
      <p:sp>
        <p:nvSpPr>
          <p:cNvPr id="72843" name="Freeform 139"/>
          <p:cNvSpPr>
            <a:spLocks/>
          </p:cNvSpPr>
          <p:nvPr/>
        </p:nvSpPr>
        <p:spPr bwMode="auto">
          <a:xfrm>
            <a:off x="3571875" y="5514975"/>
            <a:ext cx="5334000" cy="466725"/>
          </a:xfrm>
          <a:custGeom>
            <a:avLst/>
            <a:gdLst/>
            <a:ahLst/>
            <a:cxnLst>
              <a:cxn ang="0">
                <a:pos x="6" y="294"/>
              </a:cxn>
              <a:cxn ang="0">
                <a:pos x="792" y="294"/>
              </a:cxn>
              <a:cxn ang="0">
                <a:pos x="978" y="246"/>
              </a:cxn>
              <a:cxn ang="0">
                <a:pos x="1512" y="198"/>
              </a:cxn>
              <a:cxn ang="0">
                <a:pos x="1128" y="150"/>
              </a:cxn>
              <a:cxn ang="0">
                <a:pos x="2934" y="102"/>
              </a:cxn>
              <a:cxn ang="0">
                <a:pos x="3360" y="48"/>
              </a:cxn>
              <a:cxn ang="0">
                <a:pos x="2292" y="6"/>
              </a:cxn>
              <a:cxn ang="0">
                <a:pos x="0" y="0"/>
              </a:cxn>
              <a:cxn ang="0">
                <a:pos x="6" y="294"/>
              </a:cxn>
            </a:cxnLst>
            <a:rect l="0" t="0" r="r" b="b"/>
            <a:pathLst>
              <a:path w="3360" h="294">
                <a:moveTo>
                  <a:pt x="6" y="294"/>
                </a:moveTo>
                <a:lnTo>
                  <a:pt x="792" y="294"/>
                </a:lnTo>
                <a:lnTo>
                  <a:pt x="978" y="246"/>
                </a:lnTo>
                <a:lnTo>
                  <a:pt x="1512" y="198"/>
                </a:lnTo>
                <a:lnTo>
                  <a:pt x="1128" y="150"/>
                </a:lnTo>
                <a:lnTo>
                  <a:pt x="2934" y="102"/>
                </a:lnTo>
                <a:lnTo>
                  <a:pt x="3360" y="48"/>
                </a:lnTo>
                <a:lnTo>
                  <a:pt x="2292" y="6"/>
                </a:lnTo>
                <a:lnTo>
                  <a:pt x="0" y="0"/>
                </a:lnTo>
                <a:lnTo>
                  <a:pt x="6" y="294"/>
                </a:lnTo>
                <a:close/>
              </a:path>
            </a:pathLst>
          </a:custGeom>
          <a:solidFill>
            <a:srgbClr val="FF9900"/>
          </a:solidFill>
          <a:ln w="9525">
            <a:no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8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8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8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6" grpId="0" animBg="1"/>
      <p:bldP spid="72817" grpId="0" animBg="1"/>
      <p:bldP spid="72826" grpId="0" animBg="1"/>
      <p:bldP spid="72825" grpId="0" animBg="1"/>
      <p:bldP spid="728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80010" y="1076982"/>
          <a:ext cx="8240226" cy="5643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043" y="250017"/>
            <a:ext cx="9161482" cy="646331"/>
          </a:xfrm>
          <a:prstGeom prst="rect">
            <a:avLst/>
          </a:prstGeom>
          <a:noFill/>
        </p:spPr>
        <p:txBody>
          <a:bodyPr wrap="none" rtlCol="0">
            <a:spAutoFit/>
          </a:bodyPr>
          <a:lstStyle/>
          <a:p>
            <a:r>
              <a:rPr lang="en-US" sz="3600" dirty="0" smtClean="0">
                <a:latin typeface="Arial" pitchFamily="34" charset="0"/>
                <a:cs typeface="Arial" pitchFamily="34" charset="0"/>
              </a:rPr>
              <a:t>Pieces of the Navigation Budget Process</a:t>
            </a:r>
            <a:endParaRPr lang="en-US" sz="36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pitchFamily="34" charset="0"/>
              </a:rPr>
              <a:t>Key Points</a:t>
            </a:r>
          </a:p>
        </p:txBody>
      </p:sp>
      <p:sp>
        <p:nvSpPr>
          <p:cNvPr id="32771" name="Rectangle 3"/>
          <p:cNvSpPr>
            <a:spLocks noGrp="1" noChangeArrowheads="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latin typeface="Arial" pitchFamily="34" charset="0"/>
                <a:cs typeface="Arial" pitchFamily="34" charset="0"/>
              </a:rPr>
              <a:t>Navigation funding is an essential component for the Nation’s Global trade – Economy, Jobs and Exports</a:t>
            </a:r>
          </a:p>
          <a:p>
            <a:pPr eaLnBrk="1" hangingPunct="1">
              <a:lnSpc>
                <a:spcPct val="90000"/>
              </a:lnSpc>
            </a:pPr>
            <a:r>
              <a:rPr lang="en-US" sz="2800" dirty="0" smtClean="0">
                <a:latin typeface="Arial" pitchFamily="34" charset="0"/>
                <a:cs typeface="Arial" pitchFamily="34" charset="0"/>
              </a:rPr>
              <a:t>WRDA is key to the Nation’s economic future</a:t>
            </a:r>
          </a:p>
          <a:p>
            <a:pPr eaLnBrk="1" hangingPunct="1">
              <a:lnSpc>
                <a:spcPct val="90000"/>
              </a:lnSpc>
            </a:pPr>
            <a:r>
              <a:rPr lang="en-US" sz="2800" dirty="0" smtClean="0">
                <a:latin typeface="Arial" pitchFamily="34" charset="0"/>
                <a:cs typeface="Arial" pitchFamily="34" charset="0"/>
              </a:rPr>
              <a:t>Need senior Administration discussion on national commitment to shipping, global trade and navigation infrastructure </a:t>
            </a:r>
          </a:p>
          <a:p>
            <a:pPr lvl="1" eaLnBrk="1" hangingPunct="1">
              <a:lnSpc>
                <a:spcPct val="90000"/>
              </a:lnSpc>
            </a:pPr>
            <a:r>
              <a:rPr lang="en-US" sz="2400" dirty="0" smtClean="0">
                <a:latin typeface="Arial" pitchFamily="34" charset="0"/>
                <a:cs typeface="Arial" pitchFamily="34" charset="0"/>
              </a:rPr>
              <a:t>What does this Administration seek as its legacy for navigation?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title"/>
          </p:nvPr>
        </p:nvSpPr>
        <p:spPr>
          <a:xfrm>
            <a:off x="381000" y="228600"/>
            <a:ext cx="8229600" cy="1143000"/>
          </a:xfrm>
        </p:spPr>
        <p:txBody>
          <a:bodyPr/>
          <a:lstStyle/>
          <a:p>
            <a:r>
              <a:rPr lang="en-US" b="1" dirty="0" smtClean="0">
                <a:solidFill>
                  <a:schemeClr val="tx1"/>
                </a:solidFill>
              </a:rPr>
              <a:t>Summary</a:t>
            </a:r>
            <a:endParaRPr lang="en-US" b="1" dirty="0">
              <a:solidFill>
                <a:schemeClr val="tx1"/>
              </a:solidFill>
            </a:endParaRPr>
          </a:p>
        </p:txBody>
      </p:sp>
      <p:sp>
        <p:nvSpPr>
          <p:cNvPr id="187397" name="Text Box 5"/>
          <p:cNvSpPr txBox="1">
            <a:spLocks noChangeArrowheads="1"/>
          </p:cNvSpPr>
          <p:nvPr/>
        </p:nvSpPr>
        <p:spPr bwMode="auto">
          <a:xfrm>
            <a:off x="304800" y="1143000"/>
            <a:ext cx="5334000" cy="5262979"/>
          </a:xfrm>
          <a:prstGeom prst="rect">
            <a:avLst/>
          </a:prstGeom>
          <a:noFill/>
          <a:ln w="9525">
            <a:noFill/>
            <a:miter lim="800000"/>
            <a:headEnd/>
            <a:tailEnd/>
          </a:ln>
          <a:effectLst/>
        </p:spPr>
        <p:txBody>
          <a:bodyPr wrap="square">
            <a:spAutoFit/>
          </a:bodyPr>
          <a:lstStyle/>
          <a:p>
            <a:pPr algn="l"/>
            <a:r>
              <a:rPr lang="en-US" sz="2800" b="0" dirty="0">
                <a:solidFill>
                  <a:schemeClr val="tx1"/>
                </a:solidFill>
                <a:latin typeface="Arial" pitchFamily="34" charset="0"/>
                <a:cs typeface="Arial" pitchFamily="34" charset="0"/>
              </a:rPr>
              <a:t>What do we do?  </a:t>
            </a:r>
          </a:p>
          <a:p>
            <a:pPr algn="l"/>
            <a:r>
              <a:rPr lang="en-US" sz="2800" b="0" dirty="0">
                <a:solidFill>
                  <a:schemeClr val="tx1"/>
                </a:solidFill>
                <a:latin typeface="Arial" pitchFamily="34" charset="0"/>
                <a:cs typeface="Arial" pitchFamily="34" charset="0"/>
              </a:rPr>
              <a:t>Provide Navigation infrastructure that is Reliable, </a:t>
            </a:r>
            <a:r>
              <a:rPr lang="en-US" sz="2800" b="0" dirty="0" smtClean="0">
                <a:solidFill>
                  <a:schemeClr val="tx1"/>
                </a:solidFill>
                <a:latin typeface="Arial" pitchFamily="34" charset="0"/>
                <a:cs typeface="Arial" pitchFamily="34" charset="0"/>
              </a:rPr>
              <a:t>Efficient, Resilient and Environmentally Sustainable.  </a:t>
            </a:r>
            <a:endParaRPr lang="en-US" sz="2800" b="0" dirty="0">
              <a:solidFill>
                <a:schemeClr val="tx1"/>
              </a:solidFill>
              <a:latin typeface="Arial" pitchFamily="34" charset="0"/>
              <a:cs typeface="Arial" pitchFamily="34" charset="0"/>
            </a:endParaRPr>
          </a:p>
          <a:p>
            <a:pPr algn="l"/>
            <a:endParaRPr lang="en-US" sz="2800" b="0" dirty="0">
              <a:solidFill>
                <a:schemeClr val="tx1"/>
              </a:solidFill>
              <a:latin typeface="Arial" pitchFamily="34" charset="0"/>
              <a:cs typeface="Arial" pitchFamily="34" charset="0"/>
            </a:endParaRPr>
          </a:p>
          <a:p>
            <a:pPr algn="l"/>
            <a:r>
              <a:rPr lang="en-US" sz="2800" b="0" dirty="0">
                <a:solidFill>
                  <a:schemeClr val="tx1"/>
                </a:solidFill>
                <a:latin typeface="Arial" pitchFamily="34" charset="0"/>
                <a:cs typeface="Arial" pitchFamily="34" charset="0"/>
              </a:rPr>
              <a:t>Why is it important? </a:t>
            </a:r>
          </a:p>
          <a:p>
            <a:pPr algn="l"/>
            <a:r>
              <a:rPr lang="en-US" sz="2800" b="0" dirty="0">
                <a:solidFill>
                  <a:schemeClr val="tx1"/>
                </a:solidFill>
                <a:latin typeface="Arial" pitchFamily="34" charset="0"/>
                <a:cs typeface="Arial" pitchFamily="34" charset="0"/>
              </a:rPr>
              <a:t>This infrastructure enables American goods to compete in the Global </a:t>
            </a:r>
            <a:r>
              <a:rPr lang="en-US" sz="2800" b="0" dirty="0" smtClean="0">
                <a:solidFill>
                  <a:schemeClr val="tx1"/>
                </a:solidFill>
                <a:latin typeface="Arial" pitchFamily="34" charset="0"/>
                <a:cs typeface="Arial" pitchFamily="34" charset="0"/>
              </a:rPr>
              <a:t>marketplace</a:t>
            </a:r>
          </a:p>
          <a:p>
            <a:pPr algn="l"/>
            <a:endParaRPr lang="en-US" sz="2800" b="0" dirty="0" smtClean="0">
              <a:solidFill>
                <a:schemeClr val="tx1"/>
              </a:solidFill>
              <a:latin typeface="Arial" pitchFamily="34" charset="0"/>
              <a:cs typeface="Arial" pitchFamily="34" charset="0"/>
            </a:endParaRPr>
          </a:p>
          <a:p>
            <a:pPr algn="l"/>
            <a:r>
              <a:rPr lang="en-US" sz="2800" b="0" dirty="0" smtClean="0">
                <a:solidFill>
                  <a:schemeClr val="tx1"/>
                </a:solidFill>
                <a:latin typeface="Arial" pitchFamily="34" charset="0"/>
                <a:cs typeface="Arial" pitchFamily="34" charset="0"/>
              </a:rPr>
              <a:t>Economy, Jobs and Exports!</a:t>
            </a:r>
            <a:endParaRPr lang="en-US" sz="2800" b="0"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5638800" y="901899"/>
            <a:ext cx="3276600" cy="2227064"/>
          </a:xfrm>
          <a:prstGeom prst="rect">
            <a:avLst/>
          </a:prstGeom>
          <a:noFill/>
          <a:ln w="9525">
            <a:noFill/>
            <a:miter lim="800000"/>
            <a:headEnd/>
            <a:tailEnd/>
          </a:ln>
        </p:spPr>
      </p:pic>
      <p:graphicFrame>
        <p:nvGraphicFramePr>
          <p:cNvPr id="1026" name="Object 3"/>
          <p:cNvGraphicFramePr>
            <a:graphicFrameLocks noGrp="1" noChangeAspect="1"/>
          </p:cNvGraphicFramePr>
          <p:nvPr/>
        </p:nvGraphicFramePr>
        <p:xfrm>
          <a:off x="5562600" y="3124200"/>
          <a:ext cx="3340638" cy="2620963"/>
        </p:xfrm>
        <a:graphic>
          <a:graphicData uri="http://schemas.openxmlformats.org/presentationml/2006/ole">
            <p:oleObj spid="_x0000_s75778" name="Photo Editor Photo" r:id="rId5" imgW="14289495" imgH="11428571"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chemeClr val="tx1"/>
                </a:solidFill>
                <a:latin typeface="Arial" pitchFamily="34" charset="0"/>
              </a:rPr>
              <a:t>Corps Navigation Mission </a:t>
            </a:r>
            <a:r>
              <a:rPr lang="en-US" sz="3600" smtClean="0">
                <a:latin typeface="Arial" pitchFamily="34" charset="0"/>
              </a:rPr>
              <a:t/>
            </a:r>
            <a:br>
              <a:rPr lang="en-US" sz="3600" smtClean="0">
                <a:latin typeface="Arial" pitchFamily="34" charset="0"/>
              </a:rPr>
            </a:br>
            <a:endParaRPr lang="en-US" sz="3600" smtClean="0">
              <a:latin typeface="Arial" pitchFamily="34" charset="0"/>
            </a:endParaRPr>
          </a:p>
        </p:txBody>
      </p:sp>
      <p:pic>
        <p:nvPicPr>
          <p:cNvPr id="6147" name="Picture 4" descr="kylbarge"/>
          <p:cNvPicPr>
            <a:picLocks noGrp="1" noChangeAspect="1" noChangeArrowheads="1"/>
          </p:cNvPicPr>
          <p:nvPr>
            <p:ph type="body" idx="1"/>
          </p:nvPr>
        </p:nvPicPr>
        <p:blipFill>
          <a:blip r:embed="rId3" cstate="print"/>
          <a:srcRect/>
          <a:stretch>
            <a:fillRect/>
          </a:stretch>
        </p:blipFill>
        <p:spPr bwMode="auto">
          <a:xfrm>
            <a:off x="152400" y="3810000"/>
            <a:ext cx="3276600" cy="2514600"/>
          </a:xfrm>
          <a:noFill/>
          <a:ln>
            <a:miter lim="800000"/>
            <a:headEnd/>
            <a:tailEnd/>
          </a:ln>
        </p:spPr>
      </p:pic>
      <p:pic>
        <p:nvPicPr>
          <p:cNvPr id="6148" name="Picture 5"/>
          <p:cNvPicPr>
            <a:picLocks noChangeArrowheads="1"/>
          </p:cNvPicPr>
          <p:nvPr/>
        </p:nvPicPr>
        <p:blipFill>
          <a:blip r:embed="rId4" cstate="print"/>
          <a:srcRect/>
          <a:stretch>
            <a:fillRect/>
          </a:stretch>
        </p:blipFill>
        <p:spPr bwMode="auto">
          <a:xfrm>
            <a:off x="3505200" y="3810000"/>
            <a:ext cx="3048000" cy="2514600"/>
          </a:xfrm>
          <a:prstGeom prst="rect">
            <a:avLst/>
          </a:prstGeom>
          <a:noFill/>
          <a:ln w="9525">
            <a:noFill/>
            <a:miter lim="800000"/>
            <a:headEnd/>
            <a:tailEnd/>
          </a:ln>
        </p:spPr>
      </p:pic>
      <p:pic>
        <p:nvPicPr>
          <p:cNvPr id="6149" name="Picture 6" descr="containship aerial hi rez"/>
          <p:cNvPicPr>
            <a:picLocks noChangeAspect="1" noChangeArrowheads="1"/>
          </p:cNvPicPr>
          <p:nvPr/>
        </p:nvPicPr>
        <p:blipFill>
          <a:blip r:embed="rId5" cstate="print"/>
          <a:srcRect l="16101"/>
          <a:stretch>
            <a:fillRect/>
          </a:stretch>
        </p:blipFill>
        <p:spPr bwMode="auto">
          <a:xfrm>
            <a:off x="6629400" y="3200400"/>
            <a:ext cx="2141538" cy="3151188"/>
          </a:xfrm>
          <a:prstGeom prst="rect">
            <a:avLst/>
          </a:prstGeom>
          <a:noFill/>
          <a:ln w="38100">
            <a:noFill/>
            <a:miter lim="800000"/>
            <a:headEnd/>
            <a:tailEnd/>
          </a:ln>
        </p:spPr>
      </p:pic>
      <p:sp>
        <p:nvSpPr>
          <p:cNvPr id="6150" name="TextBox 5"/>
          <p:cNvSpPr txBox="1">
            <a:spLocks noChangeArrowheads="1"/>
          </p:cNvSpPr>
          <p:nvPr/>
        </p:nvSpPr>
        <p:spPr bwMode="auto">
          <a:xfrm>
            <a:off x="457200" y="1295400"/>
            <a:ext cx="8229600" cy="2246313"/>
          </a:xfrm>
          <a:prstGeom prst="rect">
            <a:avLst/>
          </a:prstGeom>
          <a:noFill/>
          <a:ln w="9525">
            <a:noFill/>
            <a:miter lim="800000"/>
            <a:headEnd/>
            <a:tailEnd/>
          </a:ln>
        </p:spPr>
        <p:txBody>
          <a:bodyPr>
            <a:spAutoFit/>
          </a:bodyPr>
          <a:lstStyle/>
          <a:p>
            <a:pPr algn="l"/>
            <a:r>
              <a:rPr lang="en-US" sz="2800">
                <a:solidFill>
                  <a:schemeClr val="tx1"/>
                </a:solidFill>
                <a:latin typeface="Arial" pitchFamily="34" charset="0"/>
                <a:cs typeface="Arial" pitchFamily="34" charset="0"/>
              </a:rPr>
              <a:t>Provide safe, reliable, efficient, effective and environmentally sustainable waterborne transportation systems for movement of commerce, national security needs, and recreation.</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28600" y="0"/>
            <a:ext cx="8763000" cy="990600"/>
          </a:xfrm>
          <a:noFill/>
          <a:ln>
            <a:miter lim="800000"/>
            <a:headEnd/>
            <a:tailEnd/>
          </a:ln>
        </p:spPr>
        <p:txBody>
          <a:bodyPr vert="horz" wrap="square" lIns="90488" tIns="44450" rIns="90488" bIns="44450" numCol="1" anchor="b" anchorCtr="0" compatLnSpc="1">
            <a:prstTxWarp prst="textNoShape">
              <a:avLst/>
            </a:prstTxWarp>
          </a:bodyPr>
          <a:lstStyle/>
          <a:p>
            <a:r>
              <a:rPr lang="en-US" dirty="0" smtClean="0">
                <a:solidFill>
                  <a:schemeClr val="tx1"/>
                </a:solidFill>
                <a:latin typeface="Arial" pitchFamily="34" charset="0"/>
              </a:rPr>
              <a:t>USACE Navigation Assets</a:t>
            </a:r>
            <a:endParaRPr lang="en-US" sz="3600" dirty="0" smtClean="0">
              <a:solidFill>
                <a:schemeClr val="tx1"/>
              </a:solidFill>
              <a:latin typeface="Arial" pitchFamily="34" charset="0"/>
            </a:endParaRPr>
          </a:p>
        </p:txBody>
      </p:sp>
      <p:pic>
        <p:nvPicPr>
          <p:cNvPr id="9219" name="Picture 4" descr="IMTS Map PageCropSml"/>
          <p:cNvPicPr>
            <a:picLocks noChangeAspect="1" noChangeArrowheads="1"/>
          </p:cNvPicPr>
          <p:nvPr/>
        </p:nvPicPr>
        <p:blipFill>
          <a:blip r:embed="rId3" cstate="print"/>
          <a:srcRect/>
          <a:stretch>
            <a:fillRect/>
          </a:stretch>
        </p:blipFill>
        <p:spPr bwMode="auto">
          <a:xfrm>
            <a:off x="4157662" y="2133600"/>
            <a:ext cx="4986338" cy="3048000"/>
          </a:xfrm>
          <a:prstGeom prst="rect">
            <a:avLst/>
          </a:prstGeom>
          <a:noFill/>
          <a:ln w="9525">
            <a:noFill/>
            <a:miter lim="800000"/>
            <a:headEnd/>
            <a:tailEnd/>
          </a:ln>
        </p:spPr>
      </p:pic>
      <p:pic>
        <p:nvPicPr>
          <p:cNvPr id="9220" name="Picture 3"/>
          <p:cNvPicPr>
            <a:picLocks noChangeAspect="1" noChangeArrowheads="1"/>
          </p:cNvPicPr>
          <p:nvPr/>
        </p:nvPicPr>
        <p:blipFill>
          <a:blip r:embed="rId4" cstate="print"/>
          <a:srcRect/>
          <a:stretch>
            <a:fillRect/>
          </a:stretch>
        </p:blipFill>
        <p:spPr bwMode="auto">
          <a:xfrm>
            <a:off x="3707072" y="3581400"/>
            <a:ext cx="1988878" cy="2944813"/>
          </a:xfrm>
          <a:prstGeom prst="rect">
            <a:avLst/>
          </a:prstGeom>
          <a:noFill/>
          <a:ln w="9525">
            <a:noFill/>
            <a:miter lim="800000"/>
            <a:headEnd/>
            <a:tailEnd/>
          </a:ln>
        </p:spPr>
      </p:pic>
      <p:sp>
        <p:nvSpPr>
          <p:cNvPr id="9224" name="Rectangle 3"/>
          <p:cNvSpPr>
            <a:spLocks noGrp="1" noChangeArrowheads="1"/>
          </p:cNvSpPr>
          <p:nvPr>
            <p:ph type="body" idx="1"/>
          </p:nvPr>
        </p:nvSpPr>
        <p:spPr bwMode="auto">
          <a:xfrm>
            <a:off x="4038600" y="1066800"/>
            <a:ext cx="5105400" cy="1143000"/>
          </a:xfrm>
          <a:noFill/>
          <a:ln>
            <a:miter lim="800000"/>
            <a:headEnd/>
            <a:tailEnd/>
          </a:ln>
        </p:spPr>
        <p:txBody>
          <a:bodyPr vert="horz" wrap="square" lIns="90488" tIns="44450" rIns="90488" bIns="44450" numCol="1" anchor="t" anchorCtr="0" compatLnSpc="1">
            <a:prstTxWarp prst="textNoShape">
              <a:avLst/>
            </a:prstTxWarp>
          </a:bodyPr>
          <a:lstStyle/>
          <a:p>
            <a:pPr>
              <a:lnSpc>
                <a:spcPct val="90000"/>
              </a:lnSpc>
              <a:buFontTx/>
              <a:buNone/>
            </a:pPr>
            <a:r>
              <a:rPr lang="en-US" sz="2000" b="1" dirty="0" smtClean="0">
                <a:latin typeface="Arial" pitchFamily="34" charset="0"/>
                <a:cs typeface="Arial" pitchFamily="34" charset="0"/>
              </a:rPr>
              <a:t>INLAND NAVIGATION	  </a:t>
            </a:r>
          </a:p>
          <a:p>
            <a:pPr>
              <a:lnSpc>
                <a:spcPct val="90000"/>
              </a:lnSpc>
              <a:buFontTx/>
              <a:buNone/>
            </a:pPr>
            <a:r>
              <a:rPr lang="en-US" sz="2000" b="1" dirty="0" smtClean="0">
                <a:latin typeface="Arial" pitchFamily="34" charset="0"/>
                <a:cs typeface="Arial" pitchFamily="34" charset="0"/>
              </a:rPr>
              <a:t>   27 Inland River Systems</a:t>
            </a:r>
          </a:p>
          <a:p>
            <a:pPr>
              <a:lnSpc>
                <a:spcPct val="90000"/>
              </a:lnSpc>
              <a:buNone/>
            </a:pPr>
            <a:r>
              <a:rPr lang="en-US" sz="2000" b="1" dirty="0" smtClean="0">
                <a:latin typeface="Arial" pitchFamily="34" charset="0"/>
                <a:cs typeface="Arial" pitchFamily="34" charset="0"/>
              </a:rPr>
              <a:t>   207 lock chambers @ 171 lock sites</a:t>
            </a:r>
          </a:p>
          <a:p>
            <a:pPr>
              <a:lnSpc>
                <a:spcPct val="90000"/>
              </a:lnSpc>
              <a:buNone/>
            </a:pPr>
            <a:r>
              <a:rPr lang="en-US" sz="2000" b="1" dirty="0" smtClean="0">
                <a:latin typeface="Arial" pitchFamily="34" charset="0"/>
                <a:cs typeface="Arial" pitchFamily="34" charset="0"/>
              </a:rPr>
              <a:t>   12,000 miles of inland river channels</a:t>
            </a:r>
          </a:p>
        </p:txBody>
      </p:sp>
      <p:pic>
        <p:nvPicPr>
          <p:cNvPr id="9225" name="Picture 8" descr="BridgeCorpsChesapeakeCity.JPG"/>
          <p:cNvPicPr>
            <a:picLocks noChangeAspect="1"/>
          </p:cNvPicPr>
          <p:nvPr/>
        </p:nvPicPr>
        <p:blipFill>
          <a:blip r:embed="rId5" cstate="print"/>
          <a:srcRect l="8853" t="22221" r="10587" b="28889"/>
          <a:stretch>
            <a:fillRect/>
          </a:stretch>
        </p:blipFill>
        <p:spPr bwMode="auto">
          <a:xfrm>
            <a:off x="5791200" y="4953000"/>
            <a:ext cx="3151188" cy="1524000"/>
          </a:xfrm>
          <a:prstGeom prst="rect">
            <a:avLst/>
          </a:prstGeom>
          <a:noFill/>
          <a:ln w="9525">
            <a:noFill/>
            <a:miter lim="800000"/>
            <a:headEnd/>
            <a:tailEnd/>
          </a:ln>
        </p:spPr>
      </p:pic>
      <p:pic>
        <p:nvPicPr>
          <p:cNvPr id="9226" name="Picture 4" descr="Oakland containers"/>
          <p:cNvPicPr>
            <a:picLocks noChangeAspect="1" noChangeArrowheads="1"/>
          </p:cNvPicPr>
          <p:nvPr/>
        </p:nvPicPr>
        <p:blipFill>
          <a:blip r:embed="rId6" cstate="print"/>
          <a:srcRect/>
          <a:stretch>
            <a:fillRect/>
          </a:stretch>
        </p:blipFill>
        <p:spPr bwMode="auto">
          <a:xfrm>
            <a:off x="228600" y="3810000"/>
            <a:ext cx="3219500" cy="2574925"/>
          </a:xfrm>
          <a:prstGeom prst="rect">
            <a:avLst/>
          </a:prstGeom>
          <a:noFill/>
          <a:ln w="28575">
            <a:solidFill>
              <a:srgbClr val="00FF00"/>
            </a:solidFill>
            <a:miter lim="800000"/>
            <a:headEnd/>
            <a:tailEnd/>
          </a:ln>
        </p:spPr>
      </p:pic>
      <p:sp>
        <p:nvSpPr>
          <p:cNvPr id="12" name="Rectangle 3"/>
          <p:cNvSpPr txBox="1">
            <a:spLocks noChangeArrowheads="1"/>
          </p:cNvSpPr>
          <p:nvPr/>
        </p:nvSpPr>
        <p:spPr bwMode="auto">
          <a:xfrm>
            <a:off x="381000" y="1600200"/>
            <a:ext cx="4038600" cy="2209800"/>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Pct val="100000"/>
              <a:buFontTx/>
              <a:buNone/>
              <a:tabLst/>
              <a:defRPr/>
            </a:pPr>
            <a:r>
              <a:rPr kumimoji="0" lang="en-US" sz="20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COASTAL NAVIGATION	  </a:t>
            </a:r>
          </a:p>
          <a:p>
            <a:pPr marL="342900" marR="0" lvl="0" indent="-342900" algn="l" defTabSz="914400" rtl="0" eaLnBrk="0" fontAlgn="base" latinLnBrk="0" hangingPunct="0">
              <a:lnSpc>
                <a:spcPct val="90000"/>
              </a:lnSpc>
              <a:spcBef>
                <a:spcPct val="20000"/>
              </a:spcBef>
              <a:spcAft>
                <a:spcPct val="0"/>
              </a:spcAft>
              <a:buClrTx/>
              <a:buSzPct val="100000"/>
              <a:buFontTx/>
              <a:buNone/>
              <a:tabLst/>
              <a:defRPr/>
            </a:pPr>
            <a:r>
              <a:rPr kumimoji="0" lang="en-US" sz="20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1067 Navigation Projects</a:t>
            </a:r>
          </a:p>
          <a:p>
            <a:pPr marL="285750" indent="-285750" algn="l">
              <a:lnSpc>
                <a:spcPct val="90000"/>
              </a:lnSpc>
              <a:spcBef>
                <a:spcPct val="20000"/>
              </a:spcBef>
              <a:buSzPct val="100000"/>
            </a:pP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19 lock chambers </a:t>
            </a:r>
          </a:p>
          <a:p>
            <a:pPr marL="285750" indent="-285750" algn="l">
              <a:lnSpc>
                <a:spcPct val="90000"/>
              </a:lnSpc>
              <a:spcBef>
                <a:spcPct val="20000"/>
              </a:spcBef>
              <a:buSzPct val="100000"/>
            </a:pPr>
            <a:r>
              <a:rPr lang="en-US" sz="2000" kern="0" dirty="0" smtClean="0">
                <a:solidFill>
                  <a:schemeClr val="tx1"/>
                </a:solidFill>
                <a:latin typeface="Arial" pitchFamily="34" charset="0"/>
                <a:cs typeface="Arial" pitchFamily="34" charset="0"/>
              </a:rPr>
              <a:t>   </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13,000 miles of channels</a:t>
            </a:r>
          </a:p>
          <a:p>
            <a:pPr marL="285750" indent="-285750" algn="l">
              <a:lnSpc>
                <a:spcPct val="90000"/>
              </a:lnSpc>
              <a:spcBef>
                <a:spcPct val="20000"/>
              </a:spcBef>
              <a:buSzPct val="100000"/>
            </a:pPr>
            <a:r>
              <a:rPr lang="en-US" sz="2000" kern="0" dirty="0">
                <a:solidFill>
                  <a:schemeClr val="tx1"/>
                </a:solidFill>
                <a:latin typeface="Arial" pitchFamily="34" charset="0"/>
                <a:cs typeface="Arial" pitchFamily="34" charset="0"/>
              </a:rPr>
              <a:t> </a:t>
            </a:r>
            <a:r>
              <a:rPr lang="en-US" sz="2000" kern="0" dirty="0" smtClean="0">
                <a:solidFill>
                  <a:schemeClr val="tx1"/>
                </a:solidFill>
                <a:latin typeface="Arial" pitchFamily="34" charset="0"/>
                <a:cs typeface="Arial" pitchFamily="34" charset="0"/>
              </a:rPr>
              <a:t>  929 navigation structures</a:t>
            </a:r>
          </a:p>
          <a:p>
            <a:pPr marL="285750" indent="-285750" algn="l">
              <a:lnSpc>
                <a:spcPct val="90000"/>
              </a:lnSpc>
              <a:spcBef>
                <a:spcPct val="20000"/>
              </a:spcBef>
              <a:buSzPct val="100000"/>
            </a:pP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844 bridges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Administration Objectives</a:t>
            </a:r>
            <a:endParaRPr lang="en-US" b="1"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dirty="0" smtClean="0">
                <a:latin typeface="Arial" pitchFamily="34" charset="0"/>
                <a:cs typeface="Arial" pitchFamily="34" charset="0"/>
              </a:rPr>
              <a:t>Double exports in 5 years</a:t>
            </a:r>
          </a:p>
          <a:p>
            <a:r>
              <a:rPr lang="en-US" dirty="0" smtClean="0">
                <a:latin typeface="Arial" pitchFamily="34" charset="0"/>
                <a:cs typeface="Arial" pitchFamily="34" charset="0"/>
              </a:rPr>
              <a:t>Improve the environment</a:t>
            </a:r>
          </a:p>
          <a:p>
            <a:r>
              <a:rPr lang="en-US" dirty="0" smtClean="0">
                <a:latin typeface="Arial" pitchFamily="34" charset="0"/>
                <a:cs typeface="Arial" pitchFamily="34" charset="0"/>
              </a:rPr>
              <a:t>Reduce Green House Gas                (GHG) emissions</a:t>
            </a:r>
          </a:p>
          <a:p>
            <a:r>
              <a:rPr lang="en-US" dirty="0" smtClean="0">
                <a:latin typeface="Arial" pitchFamily="34" charset="0"/>
                <a:cs typeface="Arial" pitchFamily="34" charset="0"/>
              </a:rPr>
              <a:t>Reduce fossil fuel consumption</a:t>
            </a:r>
          </a:p>
          <a:p>
            <a:r>
              <a:rPr lang="en-US" dirty="0" smtClean="0">
                <a:latin typeface="Arial" pitchFamily="34" charset="0"/>
                <a:cs typeface="Arial" pitchFamily="34" charset="0"/>
              </a:rPr>
              <a:t>Navigation has a key role in all of these!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C0FC775-1F70-4D90-91DE-9E05456F1F17}" type="slidenum">
              <a:rPr lang="en-US" smtClean="0"/>
              <a:pPr>
                <a:defRPr/>
              </a:pPr>
              <a:t>5</a:t>
            </a:fld>
            <a:endParaRPr lang="en-US"/>
          </a:p>
        </p:txBody>
      </p:sp>
      <p:pic>
        <p:nvPicPr>
          <p:cNvPr id="11" name="Picture 10" descr="ObamaStateOfTheUnion2.bmp"/>
          <p:cNvPicPr>
            <a:picLocks noChangeAspect="1"/>
          </p:cNvPicPr>
          <p:nvPr/>
        </p:nvPicPr>
        <p:blipFill>
          <a:blip r:embed="rId3" cstate="print"/>
          <a:stretch>
            <a:fillRect/>
          </a:stretch>
        </p:blipFill>
        <p:spPr>
          <a:xfrm>
            <a:off x="5943600" y="1295400"/>
            <a:ext cx="2331526" cy="2433637"/>
          </a:xfrm>
          <a:prstGeom prst="rect">
            <a:avLst/>
          </a:prstGeom>
        </p:spPr>
      </p:pic>
      <p:pic>
        <p:nvPicPr>
          <p:cNvPr id="12" name="Picture 11" descr="CongressAtStateOfTheUnion.bmp"/>
          <p:cNvPicPr>
            <a:picLocks noChangeAspect="1"/>
          </p:cNvPicPr>
          <p:nvPr/>
        </p:nvPicPr>
        <p:blipFill>
          <a:blip r:embed="rId4" cstate="print"/>
          <a:stretch>
            <a:fillRect/>
          </a:stretch>
        </p:blipFill>
        <p:spPr>
          <a:xfrm>
            <a:off x="6629400" y="3352800"/>
            <a:ext cx="2381694" cy="16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9"/>
          <p:cNvSpPr>
            <a:spLocks noGrp="1" noChangeArrowheads="1"/>
          </p:cNvSpPr>
          <p:nvPr>
            <p:ph type="title"/>
          </p:nvPr>
        </p:nvSpPr>
        <p:spPr bwMode="auto">
          <a:xfrm>
            <a:off x="0" y="228600"/>
            <a:ext cx="9144000" cy="533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tx1"/>
                </a:solidFill>
                <a:latin typeface="Arial" pitchFamily="34" charset="0"/>
              </a:rPr>
              <a:t>Navigation Funding – Pres Budget </a:t>
            </a:r>
            <a:r>
              <a:rPr lang="en-US" dirty="0" smtClean="0">
                <a:solidFill>
                  <a:schemeClr val="tx1"/>
                </a:solidFill>
                <a:latin typeface="Arial" pitchFamily="34" charset="0"/>
              </a:rPr>
              <a:t/>
            </a:r>
            <a:br>
              <a:rPr lang="en-US" dirty="0" smtClean="0">
                <a:solidFill>
                  <a:schemeClr val="tx1"/>
                </a:solidFill>
                <a:latin typeface="Arial" pitchFamily="34" charset="0"/>
              </a:rPr>
            </a:br>
            <a:r>
              <a:rPr lang="en-US" sz="2400" dirty="0" smtClean="0">
                <a:solidFill>
                  <a:schemeClr val="tx1"/>
                </a:solidFill>
                <a:latin typeface="Arial" pitchFamily="34" charset="0"/>
              </a:rPr>
              <a:t>($million)</a:t>
            </a:r>
            <a:endParaRPr lang="en-US" dirty="0" smtClean="0">
              <a:solidFill>
                <a:schemeClr val="tx1"/>
              </a:solidFill>
              <a:latin typeface="Arial" pitchFamily="34" charset="0"/>
            </a:endParaRPr>
          </a:p>
        </p:txBody>
      </p:sp>
      <p:graphicFrame>
        <p:nvGraphicFramePr>
          <p:cNvPr id="174147" name="Group 67"/>
          <p:cNvGraphicFramePr>
            <a:graphicFrameLocks noGrp="1"/>
          </p:cNvGraphicFramePr>
          <p:nvPr>
            <p:ph idx="1"/>
          </p:nvPr>
        </p:nvGraphicFramePr>
        <p:xfrm>
          <a:off x="457200" y="1295400"/>
          <a:ext cx="7848600" cy="3180395"/>
        </p:xfrm>
        <a:graphic>
          <a:graphicData uri="http://schemas.openxmlformats.org/drawingml/2006/table">
            <a:tbl>
              <a:tblPr/>
              <a:tblGrid>
                <a:gridCol w="1149499"/>
                <a:gridCol w="1237922"/>
                <a:gridCol w="1237922"/>
                <a:gridCol w="1326346"/>
                <a:gridCol w="1503192"/>
                <a:gridCol w="1393719"/>
              </a:tblGrid>
              <a:tr h="4096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Pres Bud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Coastal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Inland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Nav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CW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Nav</a:t>
                      </a:r>
                      <a:r>
                        <a:rPr kumimoji="0" lang="en-US" sz="1800" b="1"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FY12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$832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FY11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$873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9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FY10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FY09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$4741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FY08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5" name="TextBox 3"/>
          <p:cNvSpPr txBox="1">
            <a:spLocks noChangeArrowheads="1"/>
          </p:cNvSpPr>
          <p:nvPr/>
        </p:nvSpPr>
        <p:spPr bwMode="auto">
          <a:xfrm>
            <a:off x="609600" y="4572000"/>
            <a:ext cx="7848600" cy="1938992"/>
          </a:xfrm>
          <a:prstGeom prst="rect">
            <a:avLst/>
          </a:prstGeom>
          <a:noFill/>
          <a:ln w="9525">
            <a:noFill/>
            <a:miter lim="800000"/>
            <a:headEnd/>
            <a:tailEnd/>
          </a:ln>
        </p:spPr>
        <p:txBody>
          <a:bodyPr wrap="square">
            <a:spAutoFit/>
          </a:bodyPr>
          <a:lstStyle/>
          <a:p>
            <a:r>
              <a:rPr lang="en-US" sz="2400" b="0" dirty="0" smtClean="0">
                <a:latin typeface="Arial" pitchFamily="34" charset="0"/>
                <a:cs typeface="Arial" pitchFamily="34" charset="0"/>
              </a:rPr>
              <a:t>Trend is declining funds </a:t>
            </a:r>
          </a:p>
          <a:p>
            <a:pPr algn="l"/>
            <a:r>
              <a:rPr lang="en-US" sz="2400" b="0" dirty="0" smtClean="0">
                <a:latin typeface="Arial" pitchFamily="34" charset="0"/>
                <a:cs typeface="Arial" pitchFamily="34" charset="0"/>
              </a:rPr>
              <a:t>Navigation down 22% in the last 5 years. </a:t>
            </a:r>
          </a:p>
          <a:p>
            <a:pPr algn="l"/>
            <a:r>
              <a:rPr lang="en-US" sz="2400" b="0" dirty="0" smtClean="0">
                <a:latin typeface="Arial" pitchFamily="34" charset="0"/>
                <a:cs typeface="Arial" pitchFamily="34" charset="0"/>
              </a:rPr>
              <a:t>Reductions masked by ARRA funding in FY09 and FY10</a:t>
            </a:r>
          </a:p>
          <a:p>
            <a:pPr algn="l"/>
            <a:r>
              <a:rPr lang="en-US" sz="2400" b="0" dirty="0" smtClean="0">
                <a:latin typeface="Arial" pitchFamily="34" charset="0"/>
                <a:cs typeface="Arial" pitchFamily="34" charset="0"/>
              </a:rPr>
              <a:t>Flood </a:t>
            </a:r>
            <a:r>
              <a:rPr lang="en-US" sz="2400" b="0" dirty="0">
                <a:latin typeface="Arial" pitchFamily="34" charset="0"/>
                <a:cs typeface="Arial" pitchFamily="34" charset="0"/>
              </a:rPr>
              <a:t>Damage Reduction increased due to DSAC </a:t>
            </a:r>
            <a:r>
              <a:rPr lang="en-US" sz="2400" b="0" dirty="0" smtClean="0">
                <a:latin typeface="Arial" pitchFamily="34" charset="0"/>
                <a:cs typeface="Arial" pitchFamily="34" charset="0"/>
              </a:rPr>
              <a:t>results; Environment also increased.</a:t>
            </a:r>
            <a:endParaRPr lang="en-US" sz="24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4000" dirty="0" smtClean="0"/>
              <a:t>FY12 O&amp;M Budget</a:t>
            </a:r>
            <a:br>
              <a:rPr lang="en-US" sz="4000" dirty="0" smtClean="0"/>
            </a:br>
            <a:r>
              <a:rPr lang="en-US" sz="4000" dirty="0" smtClean="0"/>
              <a:t>Coastal Navigation </a:t>
            </a:r>
            <a:endParaRPr lang="en-US" sz="4000" dirty="0"/>
          </a:p>
        </p:txBody>
      </p:sp>
      <p:graphicFrame>
        <p:nvGraphicFramePr>
          <p:cNvPr id="5" name="Content Placeholder 4"/>
          <p:cNvGraphicFramePr>
            <a:graphicFrameLocks noGrp="1"/>
          </p:cNvGraphicFramePr>
          <p:nvPr>
            <p:ph idx="1"/>
          </p:nvPr>
        </p:nvGraphicFramePr>
        <p:xfrm>
          <a:off x="457200" y="1524000"/>
          <a:ext cx="8229599" cy="2768600"/>
        </p:xfrm>
        <a:graphic>
          <a:graphicData uri="http://schemas.openxmlformats.org/drawingml/2006/table">
            <a:tbl>
              <a:tblPr firstRow="1" bandRow="1">
                <a:tableStyleId>{073A0DAA-6AF3-43AB-8588-CEC1D06C72B9}</a:tableStyleId>
              </a:tblPr>
              <a:tblGrid>
                <a:gridCol w="1752600"/>
                <a:gridCol w="1219200"/>
                <a:gridCol w="1371600"/>
                <a:gridCol w="1143000"/>
                <a:gridCol w="990600"/>
                <a:gridCol w="838200"/>
                <a:gridCol w="914399"/>
              </a:tblGrid>
              <a:tr h="599440">
                <a:tc>
                  <a:txBody>
                    <a:bodyPr/>
                    <a:lstStyle/>
                    <a:p>
                      <a:r>
                        <a:rPr lang="en-US" dirty="0" smtClean="0">
                          <a:latin typeface="Arial" pitchFamily="34" charset="0"/>
                          <a:cs typeface="Arial" pitchFamily="34" charset="0"/>
                        </a:rPr>
                        <a:t>Category</a:t>
                      </a:r>
                    </a:p>
                  </a:txBody>
                  <a:tcPr/>
                </a:tc>
                <a:tc>
                  <a:txBody>
                    <a:bodyPr/>
                    <a:lstStyle/>
                    <a:p>
                      <a:r>
                        <a:rPr lang="en-US" dirty="0" smtClean="0">
                          <a:latin typeface="Arial" pitchFamily="34" charset="0"/>
                          <a:cs typeface="Arial" pitchFamily="34" charset="0"/>
                        </a:rPr>
                        <a:t>Inventory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Commerce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FY12 O&amp;M</a:t>
                      </a:r>
                    </a:p>
                    <a:p>
                      <a:r>
                        <a:rPr lang="en-US" dirty="0" smtClean="0">
                          <a:latin typeface="Arial" pitchFamily="34" charset="0"/>
                          <a:cs typeface="Arial" pitchFamily="34" charset="0"/>
                        </a:rPr>
                        <a:t>Projects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FY12 O&amp;M</a:t>
                      </a:r>
                      <a:r>
                        <a:rPr lang="en-US" baseline="0" dirty="0" smtClean="0">
                          <a:latin typeface="Arial" pitchFamily="34" charset="0"/>
                          <a:cs typeface="Arial" pitchFamily="34" charset="0"/>
                        </a:rPr>
                        <a:t> Funds</a:t>
                      </a:r>
                      <a:r>
                        <a:rPr lang="en-US" dirty="0" smtClean="0">
                          <a:latin typeface="Arial" pitchFamily="34" charset="0"/>
                          <a:cs typeface="Arial" pitchFamily="34" charset="0"/>
                        </a:rPr>
                        <a:t>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FY11</a:t>
                      </a:r>
                    </a:p>
                    <a:p>
                      <a:r>
                        <a:rPr lang="en-US" dirty="0" smtClean="0">
                          <a:latin typeface="Arial" pitchFamily="34" charset="0"/>
                          <a:cs typeface="Arial" pitchFamily="34" charset="0"/>
                        </a:rPr>
                        <a:t>O&amp;M</a:t>
                      </a:r>
                    </a:p>
                    <a:p>
                      <a:r>
                        <a:rPr lang="en-US" dirty="0" err="1" smtClean="0">
                          <a:latin typeface="Arial" pitchFamily="34" charset="0"/>
                          <a:cs typeface="Arial" pitchFamily="34" charset="0"/>
                        </a:rPr>
                        <a:t>Proj</a:t>
                      </a:r>
                      <a:r>
                        <a:rPr lang="en-US" dirty="0" smtClean="0">
                          <a:latin typeface="Arial" pitchFamily="34" charset="0"/>
                          <a:cs typeface="Arial" pitchFamily="34" charset="0"/>
                        </a:rPr>
                        <a: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FY11</a:t>
                      </a:r>
                    </a:p>
                    <a:p>
                      <a:r>
                        <a:rPr lang="en-US" dirty="0" smtClean="0">
                          <a:latin typeface="Arial" pitchFamily="34" charset="0"/>
                          <a:cs typeface="Arial" pitchFamily="34" charset="0"/>
                        </a:rPr>
                        <a:t>O&amp;M</a:t>
                      </a:r>
                    </a:p>
                    <a:p>
                      <a:r>
                        <a:rPr lang="en-US" dirty="0" smtClean="0">
                          <a:latin typeface="Arial" pitchFamily="34" charset="0"/>
                          <a:cs typeface="Arial" pitchFamily="34" charset="0"/>
                        </a:rPr>
                        <a:t>Funds</a:t>
                      </a:r>
                      <a:endParaRPr lang="en-US"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High Use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59</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90%</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54</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62%</a:t>
                      </a:r>
                      <a:endParaRPr lang="en-US" b="1" dirty="0">
                        <a:latin typeface="Arial" pitchFamily="34" charset="0"/>
                        <a:cs typeface="Arial" pitchFamily="34" charset="0"/>
                      </a:endParaRPr>
                    </a:p>
                  </a:txBody>
                  <a:tcPr/>
                </a:tc>
                <a:tc>
                  <a:txBody>
                    <a:bodyPr/>
                    <a:lstStyle/>
                    <a:p>
                      <a:pPr algn="ct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62%</a:t>
                      </a:r>
                      <a:endParaRPr lang="en-US" b="1"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Moderate Use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100</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9%</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25%</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120*</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21%</a:t>
                      </a:r>
                      <a:endParaRPr lang="en-US" b="1"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Low Use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908</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41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124</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a:t>
                      </a:r>
                      <a:endParaRPr lang="en-US" b="1"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Other</a:t>
                      </a:r>
                      <a:endParaRPr lang="en-US" b="1" dirty="0">
                        <a:latin typeface="Arial" pitchFamily="34" charset="0"/>
                        <a:cs typeface="Arial" pitchFamily="34" charset="0"/>
                      </a:endParaRPr>
                    </a:p>
                  </a:txBody>
                  <a:tcPr/>
                </a:tc>
                <a:tc>
                  <a:txBody>
                    <a:bodyPr/>
                    <a:lstStyle/>
                    <a:p>
                      <a:pPr algn="ctr"/>
                      <a:endParaRPr lang="en-US" b="1" dirty="0">
                        <a:latin typeface="Arial" pitchFamily="34" charset="0"/>
                        <a:cs typeface="Arial" pitchFamily="34" charset="0"/>
                      </a:endParaRPr>
                    </a:p>
                  </a:txBody>
                  <a:tcPr/>
                </a:tc>
                <a:tc>
                  <a:txBody>
                    <a:bodyPr/>
                    <a:lstStyle/>
                    <a:p>
                      <a:pPr algn="ctr"/>
                      <a:endParaRPr lang="en-US" b="1" dirty="0">
                        <a:latin typeface="Arial" pitchFamily="34" charset="0"/>
                        <a:cs typeface="Arial" pitchFamily="34" charset="0"/>
                      </a:endParaRPr>
                    </a:p>
                  </a:txBody>
                  <a:tcPr/>
                </a:tc>
                <a:tc>
                  <a:txBody>
                    <a:bodyPr/>
                    <a:lstStyle/>
                    <a:p>
                      <a:pPr algn="ct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7%</a:t>
                      </a:r>
                      <a:endParaRPr lang="en-US" b="1" dirty="0">
                        <a:latin typeface="Arial" pitchFamily="34" charset="0"/>
                        <a:cs typeface="Arial" pitchFamily="34" charset="0"/>
                      </a:endParaRPr>
                    </a:p>
                  </a:txBody>
                  <a:tcPr/>
                </a:tc>
                <a:tc>
                  <a:txBody>
                    <a:bodyPr/>
                    <a:lstStyle/>
                    <a:p>
                      <a:pPr algn="ct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7%</a:t>
                      </a:r>
                      <a:endParaRPr lang="en-US" b="1"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Total</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1067</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100%</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156</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100%</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244</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100%</a:t>
                      </a:r>
                      <a:endParaRPr lang="en-US" b="1"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2D845CC3-1F88-4493-B5FB-CBFF37BBDB3D}" type="slidenum">
              <a:rPr lang="en-US" smtClean="0"/>
              <a:pPr>
                <a:defRPr/>
              </a:pPr>
              <a:t>7</a:t>
            </a:fld>
            <a:endParaRPr lang="en-US"/>
          </a:p>
        </p:txBody>
      </p:sp>
      <p:sp>
        <p:nvSpPr>
          <p:cNvPr id="7" name="TextBox 6"/>
          <p:cNvSpPr txBox="1"/>
          <p:nvPr/>
        </p:nvSpPr>
        <p:spPr>
          <a:xfrm>
            <a:off x="304800" y="4572000"/>
            <a:ext cx="8839200" cy="1569660"/>
          </a:xfrm>
          <a:prstGeom prst="rect">
            <a:avLst/>
          </a:prstGeom>
          <a:noFill/>
        </p:spPr>
        <p:txBody>
          <a:bodyPr wrap="square" rtlCol="0">
            <a:spAutoFit/>
          </a:bodyPr>
          <a:lstStyle/>
          <a:p>
            <a:pPr algn="l">
              <a:buFont typeface="Arial" pitchFamily="34" charset="0"/>
              <a:buChar char="•"/>
            </a:pPr>
            <a:r>
              <a:rPr lang="en-US" b="0" dirty="0" smtClean="0">
                <a:latin typeface="Arial" pitchFamily="34" charset="0"/>
                <a:cs typeface="Arial" pitchFamily="34" charset="0"/>
              </a:rPr>
              <a:t> Prior to FY12 we adjusted to budget decreases by minor reductions at almost all </a:t>
            </a:r>
            <a:r>
              <a:rPr lang="en-US" b="0" dirty="0" err="1" smtClean="0">
                <a:latin typeface="Arial" pitchFamily="34" charset="0"/>
                <a:cs typeface="Arial" pitchFamily="34" charset="0"/>
              </a:rPr>
              <a:t>nav</a:t>
            </a:r>
            <a:r>
              <a:rPr lang="en-US" b="0" dirty="0" smtClean="0">
                <a:latin typeface="Arial" pitchFamily="34" charset="0"/>
                <a:cs typeface="Arial" pitchFamily="34" charset="0"/>
              </a:rPr>
              <a:t> projects. </a:t>
            </a:r>
          </a:p>
          <a:p>
            <a:pPr algn="l">
              <a:buFont typeface="Arial" pitchFamily="34" charset="0"/>
              <a:buChar char="•"/>
            </a:pPr>
            <a:r>
              <a:rPr lang="en-US" b="0" dirty="0" smtClean="0">
                <a:latin typeface="Arial" pitchFamily="34" charset="0"/>
                <a:cs typeface="Arial" pitchFamily="34" charset="0"/>
              </a:rPr>
              <a:t> The low use category was proposed as a program for 50% reduction in the FY12 budget development; This was a 50% dollar reduction, not a 50% projects reduction  </a:t>
            </a:r>
          </a:p>
          <a:p>
            <a:pPr algn="l">
              <a:buFont typeface="Arial" pitchFamily="34" charset="0"/>
              <a:buChar char="•"/>
            </a:pPr>
            <a:r>
              <a:rPr lang="en-US" b="0" dirty="0" smtClean="0">
                <a:latin typeface="Arial" pitchFamily="34" charset="0"/>
                <a:cs typeface="Arial" pitchFamily="34" charset="0"/>
              </a:rPr>
              <a:t> ‘Other’ includes </a:t>
            </a:r>
            <a:r>
              <a:rPr lang="en-US" b="0" dirty="0" err="1" smtClean="0">
                <a:latin typeface="Arial" pitchFamily="34" charset="0"/>
                <a:cs typeface="Arial" pitchFamily="34" charset="0"/>
              </a:rPr>
              <a:t>Nav</a:t>
            </a:r>
            <a:r>
              <a:rPr lang="en-US" b="0" dirty="0" smtClean="0">
                <a:latin typeface="Arial" pitchFamily="34" charset="0"/>
                <a:cs typeface="Arial" pitchFamily="34" charset="0"/>
              </a:rPr>
              <a:t> R&amp;D, Project Condition Surveys, Remaining Items, etc.</a:t>
            </a:r>
          </a:p>
          <a:p>
            <a:pPr algn="l">
              <a:buFont typeface="Arial" pitchFamily="34" charset="0"/>
              <a:buChar char="•"/>
            </a:pPr>
            <a:r>
              <a:rPr lang="en-US" b="0" dirty="0" smtClean="0">
                <a:latin typeface="Arial" pitchFamily="34" charset="0"/>
                <a:cs typeface="Arial" pitchFamily="34" charset="0"/>
              </a:rPr>
              <a:t> IMPACT: Risk of navigation related incidents and fatalities increase at non-dredged projects.  </a:t>
            </a:r>
          </a:p>
          <a:p>
            <a:pPr algn="l">
              <a:buFont typeface="Arial" pitchFamily="34" charset="0"/>
              <a:buChar char="•"/>
            </a:pPr>
            <a:r>
              <a:rPr lang="en-US" b="0" dirty="0" smtClean="0">
                <a:latin typeface="Arial" pitchFamily="34" charset="0"/>
                <a:cs typeface="Arial" pitchFamily="34" charset="0"/>
              </a:rPr>
              <a:t>*High and moderate use were not separately identified in FY11</a:t>
            </a:r>
            <a:endParaRPr lang="en-US" b="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xfrm>
            <a:off x="457200" y="609600"/>
            <a:ext cx="80772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latin typeface="Arial" pitchFamily="34" charset="0"/>
              </a:rPr>
              <a:t>Coastal Navigation </a:t>
            </a:r>
            <a:br>
              <a:rPr lang="en-US" sz="3600" dirty="0" smtClean="0">
                <a:latin typeface="Arial" pitchFamily="34" charset="0"/>
              </a:rPr>
            </a:br>
            <a:r>
              <a:rPr lang="en-US" sz="3600" dirty="0" smtClean="0">
                <a:latin typeface="Arial" pitchFamily="34" charset="0"/>
              </a:rPr>
              <a:t>Capital Investment Program  </a:t>
            </a:r>
            <a:endParaRPr lang="en-US" sz="3600" i="1" dirty="0" smtClean="0">
              <a:solidFill>
                <a:schemeClr val="bg1"/>
              </a:solidFill>
              <a:latin typeface="Arial" pitchFamily="34" charset="0"/>
            </a:endParaRPr>
          </a:p>
        </p:txBody>
      </p:sp>
      <p:sp>
        <p:nvSpPr>
          <p:cNvPr id="8195" name="Text Box 9"/>
          <p:cNvSpPr txBox="1">
            <a:spLocks noChangeArrowheads="1"/>
          </p:cNvSpPr>
          <p:nvPr/>
        </p:nvSpPr>
        <p:spPr bwMode="auto">
          <a:xfrm>
            <a:off x="3124200" y="5257800"/>
            <a:ext cx="3200400" cy="457200"/>
          </a:xfrm>
          <a:prstGeom prst="rect">
            <a:avLst/>
          </a:prstGeom>
          <a:solidFill>
            <a:srgbClr val="CCFFFF"/>
          </a:solidFill>
          <a:ln w="9525">
            <a:solidFill>
              <a:schemeClr val="tx1"/>
            </a:solidFill>
            <a:miter lim="800000"/>
            <a:headEnd/>
            <a:tailEnd/>
          </a:ln>
        </p:spPr>
        <p:txBody>
          <a:bodyPr wrap="none" anchor="ctr" anchorCtr="1"/>
          <a:lstStyle/>
          <a:p>
            <a:pPr algn="l"/>
            <a:endParaRPr lang="en-US" sz="1800" dirty="0"/>
          </a:p>
          <a:p>
            <a:pPr algn="l"/>
            <a:r>
              <a:rPr lang="en-US" sz="1800" dirty="0">
                <a:latin typeface="Arial" pitchFamily="34" charset="0"/>
                <a:cs typeface="Arial" pitchFamily="34" charset="0"/>
              </a:rPr>
              <a:t>Replace, Recapitalize, Retire</a:t>
            </a:r>
          </a:p>
          <a:p>
            <a:pPr algn="l"/>
            <a:endParaRPr lang="en-US" sz="1800" dirty="0">
              <a:latin typeface="Arial" pitchFamily="34" charset="0"/>
              <a:cs typeface="Arial" pitchFamily="34" charset="0"/>
            </a:endParaRPr>
          </a:p>
        </p:txBody>
      </p:sp>
      <p:sp>
        <p:nvSpPr>
          <p:cNvPr id="8198" name="Line 3"/>
          <p:cNvSpPr>
            <a:spLocks noChangeShapeType="1"/>
          </p:cNvSpPr>
          <p:nvPr/>
        </p:nvSpPr>
        <p:spPr bwMode="auto">
          <a:xfrm>
            <a:off x="1219200" y="2514600"/>
            <a:ext cx="5105400" cy="0"/>
          </a:xfrm>
          <a:prstGeom prst="line">
            <a:avLst/>
          </a:prstGeom>
          <a:noFill/>
          <a:ln w="38100">
            <a:solidFill>
              <a:schemeClr val="tx1"/>
            </a:solidFill>
            <a:round/>
            <a:headEnd/>
            <a:tailEnd/>
          </a:ln>
        </p:spPr>
        <p:txBody>
          <a:bodyPr anchorCtr="1">
            <a:spAutoFit/>
          </a:bodyPr>
          <a:lstStyle/>
          <a:p>
            <a:endParaRPr lang="en-US"/>
          </a:p>
        </p:txBody>
      </p:sp>
      <p:sp>
        <p:nvSpPr>
          <p:cNvPr id="8199" name="Text Box 5"/>
          <p:cNvSpPr txBox="1">
            <a:spLocks noChangeArrowheads="1"/>
          </p:cNvSpPr>
          <p:nvPr/>
        </p:nvSpPr>
        <p:spPr bwMode="auto">
          <a:xfrm>
            <a:off x="990600" y="2209800"/>
            <a:ext cx="1096963"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Plan</a:t>
            </a:r>
          </a:p>
        </p:txBody>
      </p:sp>
      <p:sp>
        <p:nvSpPr>
          <p:cNvPr id="8200" name="Text Box 6"/>
          <p:cNvSpPr txBox="1">
            <a:spLocks noChangeArrowheads="1"/>
          </p:cNvSpPr>
          <p:nvPr/>
        </p:nvSpPr>
        <p:spPr bwMode="auto">
          <a:xfrm>
            <a:off x="6324600" y="2057400"/>
            <a:ext cx="1355725" cy="914400"/>
          </a:xfrm>
          <a:prstGeom prst="rect">
            <a:avLst/>
          </a:prstGeom>
          <a:solidFill>
            <a:srgbClr val="CCFFFF"/>
          </a:solidFill>
          <a:ln w="76200">
            <a:solidFill>
              <a:schemeClr val="tx1"/>
            </a:solidFill>
            <a:miter lim="800000"/>
            <a:headEnd/>
            <a:tailEnd/>
          </a:ln>
        </p:spPr>
        <p:txBody>
          <a:bodyPr wrap="none" anchor="ctr" anchorCtr="1"/>
          <a:lstStyle/>
          <a:p>
            <a:r>
              <a:rPr lang="en-US" sz="1800" dirty="0">
                <a:latin typeface="Arial" pitchFamily="34" charset="0"/>
                <a:cs typeface="Arial" pitchFamily="34" charset="0"/>
              </a:rPr>
              <a:t>Operate &amp;</a:t>
            </a:r>
          </a:p>
          <a:p>
            <a:r>
              <a:rPr lang="en-US" sz="1800" dirty="0">
                <a:latin typeface="Arial" pitchFamily="34" charset="0"/>
                <a:cs typeface="Arial" pitchFamily="34" charset="0"/>
              </a:rPr>
              <a:t>Maintain</a:t>
            </a:r>
          </a:p>
        </p:txBody>
      </p:sp>
      <p:sp>
        <p:nvSpPr>
          <p:cNvPr id="8201" name="Text Box 7"/>
          <p:cNvSpPr txBox="1">
            <a:spLocks noChangeArrowheads="1"/>
          </p:cNvSpPr>
          <p:nvPr/>
        </p:nvSpPr>
        <p:spPr bwMode="auto">
          <a:xfrm>
            <a:off x="2590800" y="2209800"/>
            <a:ext cx="1096963"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Design</a:t>
            </a:r>
          </a:p>
        </p:txBody>
      </p:sp>
      <p:sp>
        <p:nvSpPr>
          <p:cNvPr id="8202" name="Text Box 8"/>
          <p:cNvSpPr txBox="1">
            <a:spLocks noChangeArrowheads="1"/>
          </p:cNvSpPr>
          <p:nvPr/>
        </p:nvSpPr>
        <p:spPr bwMode="auto">
          <a:xfrm>
            <a:off x="4419600" y="2209800"/>
            <a:ext cx="1219200" cy="6858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Construct </a:t>
            </a:r>
          </a:p>
        </p:txBody>
      </p:sp>
      <p:sp>
        <p:nvSpPr>
          <p:cNvPr id="8204" name="Rectangle 13"/>
          <p:cNvSpPr>
            <a:spLocks noChangeArrowheads="1"/>
          </p:cNvSpPr>
          <p:nvPr/>
        </p:nvSpPr>
        <p:spPr bwMode="auto">
          <a:xfrm>
            <a:off x="3962400" y="3061157"/>
            <a:ext cx="2286000" cy="1169551"/>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3 Projects  </a:t>
            </a:r>
          </a:p>
          <a:p>
            <a:r>
              <a:rPr lang="en-US" sz="1400" dirty="0" smtClean="0">
                <a:latin typeface="Arial" pitchFamily="34" charset="0"/>
                <a:cs typeface="Arial" pitchFamily="34" charset="0"/>
              </a:rPr>
              <a:t>NY/NJ</a:t>
            </a:r>
          </a:p>
          <a:p>
            <a:r>
              <a:rPr lang="en-US" sz="1400" dirty="0" smtClean="0">
                <a:latin typeface="Arial" pitchFamily="34" charset="0"/>
                <a:cs typeface="Arial" pitchFamily="34" charset="0"/>
              </a:rPr>
              <a:t>Delaware </a:t>
            </a:r>
            <a:r>
              <a:rPr lang="en-US" sz="1400" dirty="0" err="1" smtClean="0">
                <a:latin typeface="Arial" pitchFamily="34" charset="0"/>
                <a:cs typeface="Arial" pitchFamily="34" charset="0"/>
              </a:rPr>
              <a:t>Rvr</a:t>
            </a:r>
            <a:r>
              <a:rPr lang="en-US" sz="1400" dirty="0" smtClean="0">
                <a:latin typeface="Arial" pitchFamily="34" charset="0"/>
                <a:cs typeface="Arial" pitchFamily="34" charset="0"/>
              </a:rPr>
              <a:t> (Cong Add) Sacramento/Stockton</a:t>
            </a:r>
            <a:endParaRPr lang="en-US" sz="1400" dirty="0">
              <a:latin typeface="Arial" pitchFamily="34" charset="0"/>
              <a:cs typeface="Arial" pitchFamily="34" charset="0"/>
            </a:endParaRPr>
          </a:p>
        </p:txBody>
      </p:sp>
      <p:sp>
        <p:nvSpPr>
          <p:cNvPr id="8205" name="Rectangle 14"/>
          <p:cNvSpPr>
            <a:spLocks noChangeArrowheads="1"/>
          </p:cNvSpPr>
          <p:nvPr/>
        </p:nvSpPr>
        <p:spPr bwMode="auto">
          <a:xfrm>
            <a:off x="2438400" y="3285093"/>
            <a:ext cx="1371600" cy="738664"/>
          </a:xfrm>
          <a:prstGeom prst="rect">
            <a:avLst/>
          </a:prstGeom>
          <a:solidFill>
            <a:srgbClr val="CCFF99"/>
          </a:solidFill>
          <a:ln w="25400" algn="ctr">
            <a:solidFill>
              <a:schemeClr val="tx1"/>
            </a:solidFill>
            <a:miter lim="800000"/>
            <a:headEnd/>
            <a:tailEnd/>
          </a:ln>
        </p:spPr>
        <p:txBody>
          <a:bodyPr anchor="ctr">
            <a:spAutoFit/>
          </a:bodyPr>
          <a:lstStyle/>
          <a:p>
            <a:r>
              <a:rPr lang="en-US" sz="1400" dirty="0" smtClean="0">
                <a:latin typeface="Arial" pitchFamily="34" charset="0"/>
                <a:cs typeface="Arial" pitchFamily="34" charset="0"/>
              </a:rPr>
              <a:t>1 Project </a:t>
            </a:r>
            <a:endParaRPr lang="en-US" sz="1400" dirty="0">
              <a:latin typeface="Arial" pitchFamily="34" charset="0"/>
              <a:cs typeface="Arial" pitchFamily="34" charset="0"/>
            </a:endParaRPr>
          </a:p>
          <a:p>
            <a:r>
              <a:rPr lang="en-US" sz="1400" dirty="0" smtClean="0">
                <a:latin typeface="Arial" pitchFamily="34" charset="0"/>
                <a:cs typeface="Arial" pitchFamily="34" charset="0"/>
              </a:rPr>
              <a:t>In PED: Savannah</a:t>
            </a:r>
            <a:r>
              <a:rPr lang="en-US" sz="1400" dirty="0" smtClean="0">
                <a:solidFill>
                  <a:schemeClr val="bg1"/>
                </a:solidFill>
                <a:latin typeface="Arial" pitchFamily="34" charset="0"/>
                <a:cs typeface="Arial" pitchFamily="34" charset="0"/>
              </a:rPr>
              <a:t> </a:t>
            </a:r>
          </a:p>
        </p:txBody>
      </p:sp>
      <p:sp>
        <p:nvSpPr>
          <p:cNvPr id="8206" name="Rectangle 15"/>
          <p:cNvSpPr>
            <a:spLocks noChangeArrowheads="1"/>
          </p:cNvSpPr>
          <p:nvPr/>
        </p:nvSpPr>
        <p:spPr bwMode="auto">
          <a:xfrm>
            <a:off x="685800" y="2953435"/>
            <a:ext cx="1447800" cy="1600438"/>
          </a:xfrm>
          <a:prstGeom prst="rect">
            <a:avLst/>
          </a:prstGeom>
          <a:solidFill>
            <a:srgbClr val="CCFF99"/>
          </a:solidFill>
          <a:ln w="25400" algn="ctr">
            <a:solidFill>
              <a:schemeClr val="tx1"/>
            </a:solidFill>
            <a:miter lim="800000"/>
            <a:headEnd/>
            <a:tailEnd/>
          </a:ln>
        </p:spPr>
        <p:txBody>
          <a:bodyPr wrap="square" anchor="ctr">
            <a:spAutoFit/>
          </a:bodyPr>
          <a:lstStyle/>
          <a:p>
            <a:r>
              <a:rPr lang="en-US" sz="1400" dirty="0" smtClean="0">
                <a:latin typeface="Arial" pitchFamily="34" charset="0"/>
                <a:cs typeface="Arial" pitchFamily="34" charset="0"/>
              </a:rPr>
              <a:t>7 Projects:  </a:t>
            </a:r>
            <a:r>
              <a:rPr lang="en-US" sz="1400" dirty="0" err="1" smtClean="0">
                <a:latin typeface="Arial" pitchFamily="34" charset="0"/>
                <a:cs typeface="Arial" pitchFamily="34" charset="0"/>
              </a:rPr>
              <a:t>Jax</a:t>
            </a:r>
            <a:r>
              <a:rPr lang="en-US" sz="1400" dirty="0" smtClean="0">
                <a:latin typeface="Arial" pitchFamily="34" charset="0"/>
                <a:cs typeface="Arial" pitchFamily="34" charset="0"/>
              </a:rPr>
              <a:t>, SNWW, Boston, Freeport, Brazos Island, Great Lakes, Palm Beach</a:t>
            </a:r>
            <a:r>
              <a:rPr lang="en-US" sz="1400" dirty="0" smtClean="0">
                <a:solidFill>
                  <a:schemeClr val="bg1"/>
                </a:solidFill>
                <a:latin typeface="Arial" pitchFamily="34" charset="0"/>
                <a:cs typeface="Arial" pitchFamily="34" charset="0"/>
              </a:rPr>
              <a:t> </a:t>
            </a:r>
            <a:endParaRPr lang="en-US" sz="1400" dirty="0">
              <a:solidFill>
                <a:schemeClr val="bg1"/>
              </a:solidFill>
              <a:latin typeface="Arial" pitchFamily="34" charset="0"/>
              <a:cs typeface="Arial" pitchFamily="34" charset="0"/>
            </a:endParaRPr>
          </a:p>
        </p:txBody>
      </p:sp>
      <p:sp>
        <p:nvSpPr>
          <p:cNvPr id="8207" name="Line 16"/>
          <p:cNvSpPr>
            <a:spLocks noChangeShapeType="1"/>
          </p:cNvSpPr>
          <p:nvPr/>
        </p:nvSpPr>
        <p:spPr bwMode="auto">
          <a:xfrm>
            <a:off x="5410200" y="4724400"/>
            <a:ext cx="0" cy="0"/>
          </a:xfrm>
          <a:prstGeom prst="line">
            <a:avLst/>
          </a:prstGeom>
          <a:noFill/>
          <a:ln w="9525">
            <a:solidFill>
              <a:srgbClr val="FFCC66"/>
            </a:solidFill>
            <a:round/>
            <a:headEnd/>
            <a:tailEnd/>
          </a:ln>
        </p:spPr>
        <p:txBody>
          <a:bodyPr wrap="none" anchor="ctr" anchorCtr="1"/>
          <a:lstStyle/>
          <a:p>
            <a:endParaRPr lang="en-US"/>
          </a:p>
        </p:txBody>
      </p:sp>
      <p:sp>
        <p:nvSpPr>
          <p:cNvPr id="8208" name="Rectangle 17"/>
          <p:cNvSpPr>
            <a:spLocks noChangeArrowheads="1"/>
          </p:cNvSpPr>
          <p:nvPr/>
        </p:nvSpPr>
        <p:spPr bwMode="auto">
          <a:xfrm>
            <a:off x="6400800" y="3276600"/>
            <a:ext cx="1295400" cy="755650"/>
          </a:xfrm>
          <a:prstGeom prst="rect">
            <a:avLst/>
          </a:prstGeom>
          <a:solidFill>
            <a:srgbClr val="CCFF99"/>
          </a:solidFill>
          <a:ln w="25400" algn="ctr">
            <a:solidFill>
              <a:schemeClr val="tx1"/>
            </a:solidFill>
            <a:miter lim="800000"/>
            <a:headEnd/>
            <a:tailEnd/>
          </a:ln>
        </p:spPr>
        <p:txBody>
          <a:bodyPr anchor="ctr">
            <a:spAutoFit/>
          </a:bodyPr>
          <a:lstStyle/>
          <a:p>
            <a:r>
              <a:rPr lang="en-US" sz="1400" dirty="0">
                <a:latin typeface="Arial" pitchFamily="34" charset="0"/>
                <a:cs typeface="Arial" pitchFamily="34" charset="0"/>
              </a:rPr>
              <a:t>Annual </a:t>
            </a:r>
          </a:p>
          <a:p>
            <a:r>
              <a:rPr lang="en-US" sz="1400" dirty="0">
                <a:latin typeface="Arial" pitchFamily="34" charset="0"/>
                <a:cs typeface="Arial" pitchFamily="34" charset="0"/>
              </a:rPr>
              <a:t>O&amp;M </a:t>
            </a:r>
          </a:p>
          <a:p>
            <a:r>
              <a:rPr lang="en-US" sz="1400" dirty="0">
                <a:latin typeface="Arial" pitchFamily="34" charset="0"/>
                <a:cs typeface="Arial" pitchFamily="34" charset="0"/>
              </a:rPr>
              <a:t>Budget</a:t>
            </a:r>
          </a:p>
        </p:txBody>
      </p:sp>
      <p:sp>
        <p:nvSpPr>
          <p:cNvPr id="8211" name="Text Box 10"/>
          <p:cNvSpPr txBox="1">
            <a:spLocks noChangeArrowheads="1"/>
          </p:cNvSpPr>
          <p:nvPr/>
        </p:nvSpPr>
        <p:spPr bwMode="auto">
          <a:xfrm>
            <a:off x="4038600" y="5943600"/>
            <a:ext cx="1096963" cy="457200"/>
          </a:xfrm>
          <a:prstGeom prst="rect">
            <a:avLst/>
          </a:prstGeom>
          <a:solidFill>
            <a:srgbClr val="CCFFFF"/>
          </a:solidFill>
          <a:ln w="9525">
            <a:solidFill>
              <a:schemeClr val="tx1"/>
            </a:solidFill>
            <a:miter lim="800000"/>
            <a:headEnd/>
            <a:tailEnd/>
          </a:ln>
        </p:spPr>
        <p:txBody>
          <a:bodyPr wrap="none" anchor="ctr" anchorCtr="1"/>
          <a:lstStyle/>
          <a:p>
            <a:pPr algn="r"/>
            <a:r>
              <a:rPr lang="en-US" sz="1800" dirty="0">
                <a:latin typeface="Arial" pitchFamily="34" charset="0"/>
                <a:cs typeface="Arial" pitchFamily="34" charset="0"/>
              </a:rPr>
              <a:t>Divest</a:t>
            </a:r>
          </a:p>
        </p:txBody>
      </p:sp>
      <p:sp>
        <p:nvSpPr>
          <p:cNvPr id="8212" name="Line 3"/>
          <p:cNvSpPr>
            <a:spLocks noChangeShapeType="1"/>
          </p:cNvSpPr>
          <p:nvPr/>
        </p:nvSpPr>
        <p:spPr bwMode="auto">
          <a:xfrm>
            <a:off x="6324600" y="5562600"/>
            <a:ext cx="2438400" cy="0"/>
          </a:xfrm>
          <a:prstGeom prst="line">
            <a:avLst/>
          </a:prstGeom>
          <a:noFill/>
          <a:ln w="38100">
            <a:solidFill>
              <a:schemeClr val="tx1"/>
            </a:solidFill>
            <a:round/>
            <a:headEnd/>
            <a:tailEnd/>
          </a:ln>
        </p:spPr>
        <p:txBody>
          <a:bodyPr anchorCtr="1">
            <a:spAutoFit/>
          </a:bodyPr>
          <a:lstStyle/>
          <a:p>
            <a:endParaRPr lang="en-US"/>
          </a:p>
        </p:txBody>
      </p:sp>
      <p:sp>
        <p:nvSpPr>
          <p:cNvPr id="8213" name="Line 3"/>
          <p:cNvSpPr>
            <a:spLocks noChangeShapeType="1"/>
          </p:cNvSpPr>
          <p:nvPr/>
        </p:nvSpPr>
        <p:spPr bwMode="auto">
          <a:xfrm>
            <a:off x="8763000" y="2514600"/>
            <a:ext cx="0" cy="3048000"/>
          </a:xfrm>
          <a:prstGeom prst="line">
            <a:avLst/>
          </a:prstGeom>
          <a:noFill/>
          <a:ln w="38100">
            <a:solidFill>
              <a:schemeClr val="tx1"/>
            </a:solidFill>
            <a:round/>
            <a:headEnd/>
            <a:tailEnd/>
          </a:ln>
        </p:spPr>
        <p:txBody>
          <a:bodyPr anchorCtr="1">
            <a:spAutoFit/>
          </a:bodyPr>
          <a:lstStyle/>
          <a:p>
            <a:endParaRPr lang="en-US"/>
          </a:p>
        </p:txBody>
      </p:sp>
      <p:sp>
        <p:nvSpPr>
          <p:cNvPr id="8214" name="Line 3"/>
          <p:cNvSpPr>
            <a:spLocks noChangeShapeType="1"/>
          </p:cNvSpPr>
          <p:nvPr/>
        </p:nvSpPr>
        <p:spPr bwMode="auto">
          <a:xfrm>
            <a:off x="304800" y="5562600"/>
            <a:ext cx="2819400" cy="0"/>
          </a:xfrm>
          <a:prstGeom prst="line">
            <a:avLst/>
          </a:prstGeom>
          <a:noFill/>
          <a:ln w="38100">
            <a:solidFill>
              <a:schemeClr val="tx1"/>
            </a:solidFill>
            <a:round/>
            <a:headEnd/>
            <a:tailEnd/>
          </a:ln>
        </p:spPr>
        <p:txBody>
          <a:bodyPr anchorCtr="1">
            <a:spAutoFit/>
          </a:bodyPr>
          <a:lstStyle/>
          <a:p>
            <a:endParaRPr lang="en-US"/>
          </a:p>
        </p:txBody>
      </p:sp>
      <p:sp>
        <p:nvSpPr>
          <p:cNvPr id="8215" name="Line 3"/>
          <p:cNvSpPr>
            <a:spLocks noChangeShapeType="1"/>
          </p:cNvSpPr>
          <p:nvPr/>
        </p:nvSpPr>
        <p:spPr bwMode="auto">
          <a:xfrm>
            <a:off x="7696200" y="2514600"/>
            <a:ext cx="1066800" cy="0"/>
          </a:xfrm>
          <a:prstGeom prst="line">
            <a:avLst/>
          </a:prstGeom>
          <a:noFill/>
          <a:ln w="38100">
            <a:solidFill>
              <a:schemeClr val="tx1"/>
            </a:solidFill>
            <a:round/>
            <a:headEnd/>
            <a:tailEnd/>
          </a:ln>
        </p:spPr>
        <p:txBody>
          <a:bodyPr anchorCtr="1">
            <a:spAutoFit/>
          </a:bodyPr>
          <a:lstStyle/>
          <a:p>
            <a:endParaRPr lang="en-US"/>
          </a:p>
        </p:txBody>
      </p:sp>
      <p:sp>
        <p:nvSpPr>
          <p:cNvPr id="8216" name="Line 3"/>
          <p:cNvSpPr>
            <a:spLocks noChangeShapeType="1"/>
          </p:cNvSpPr>
          <p:nvPr/>
        </p:nvSpPr>
        <p:spPr bwMode="auto">
          <a:xfrm flipH="1" flipV="1">
            <a:off x="304800" y="2514600"/>
            <a:ext cx="0" cy="3048000"/>
          </a:xfrm>
          <a:prstGeom prst="line">
            <a:avLst/>
          </a:prstGeom>
          <a:noFill/>
          <a:ln w="38100">
            <a:solidFill>
              <a:schemeClr val="tx1"/>
            </a:solidFill>
            <a:round/>
            <a:headEnd/>
            <a:tailEnd/>
          </a:ln>
        </p:spPr>
        <p:txBody>
          <a:bodyPr anchorCtr="1">
            <a:spAutoFit/>
          </a:bodyPr>
          <a:lstStyle/>
          <a:p>
            <a:endParaRPr lang="en-US"/>
          </a:p>
        </p:txBody>
      </p:sp>
      <p:sp>
        <p:nvSpPr>
          <p:cNvPr id="8217" name="Line 3"/>
          <p:cNvSpPr>
            <a:spLocks noChangeShapeType="1"/>
          </p:cNvSpPr>
          <p:nvPr/>
        </p:nvSpPr>
        <p:spPr bwMode="auto">
          <a:xfrm>
            <a:off x="304800" y="2514600"/>
            <a:ext cx="685800" cy="0"/>
          </a:xfrm>
          <a:prstGeom prst="line">
            <a:avLst/>
          </a:prstGeom>
          <a:noFill/>
          <a:ln w="38100">
            <a:solidFill>
              <a:schemeClr val="tx1"/>
            </a:solidFill>
            <a:round/>
            <a:headEnd/>
            <a:tailEnd/>
          </a:ln>
        </p:spPr>
        <p:txBody>
          <a:bodyPr anchorCtr="1">
            <a:spAutoFit/>
          </a:bodyPr>
          <a:lstStyle/>
          <a:p>
            <a:endParaRPr lang="en-US"/>
          </a:p>
        </p:txBody>
      </p:sp>
      <p:sp>
        <p:nvSpPr>
          <p:cNvPr id="8218" name="Line 3"/>
          <p:cNvSpPr>
            <a:spLocks noChangeShapeType="1"/>
          </p:cNvSpPr>
          <p:nvPr/>
        </p:nvSpPr>
        <p:spPr bwMode="auto">
          <a:xfrm>
            <a:off x="4495800" y="5715000"/>
            <a:ext cx="0" cy="228600"/>
          </a:xfrm>
          <a:prstGeom prst="line">
            <a:avLst/>
          </a:prstGeom>
          <a:noFill/>
          <a:ln w="38100">
            <a:solidFill>
              <a:schemeClr val="tx1"/>
            </a:solidFill>
            <a:round/>
            <a:headEnd/>
            <a:tailEnd/>
          </a:ln>
        </p:spPr>
        <p:txBody>
          <a:bodyPr anchorCtr="1">
            <a:spAutoFit/>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
          <p:cNvGrpSpPr>
            <a:grpSpLocks/>
          </p:cNvGrpSpPr>
          <p:nvPr/>
        </p:nvGrpSpPr>
        <p:grpSpPr bwMode="auto">
          <a:xfrm>
            <a:off x="1676400" y="1143000"/>
            <a:ext cx="5638800" cy="3886200"/>
            <a:chOff x="363" y="974"/>
            <a:chExt cx="5065" cy="3135"/>
          </a:xfrm>
          <a:solidFill>
            <a:schemeClr val="bg1">
              <a:lumMod val="85000"/>
            </a:schemeClr>
          </a:solidFill>
        </p:grpSpPr>
        <p:sp>
          <p:nvSpPr>
            <p:cNvPr id="7" name="Freeform 25"/>
            <p:cNvSpPr>
              <a:spLocks/>
            </p:cNvSpPr>
            <p:nvPr/>
          </p:nvSpPr>
          <p:spPr bwMode="auto">
            <a:xfrm>
              <a:off x="5222" y="1912"/>
              <a:ext cx="29" cy="25"/>
            </a:xfrm>
            <a:custGeom>
              <a:avLst/>
              <a:gdLst>
                <a:gd name="T0" fmla="*/ 0 w 59"/>
                <a:gd name="T1" fmla="*/ 50 h 50"/>
                <a:gd name="T2" fmla="*/ 26 w 59"/>
                <a:gd name="T3" fmla="*/ 0 h 50"/>
                <a:gd name="T4" fmla="*/ 59 w 59"/>
                <a:gd name="T5" fmla="*/ 22 h 50"/>
                <a:gd name="T6" fmla="*/ 0 w 59"/>
                <a:gd name="T7" fmla="*/ 50 h 50"/>
                <a:gd name="T8" fmla="*/ 0 60000 65536"/>
                <a:gd name="T9" fmla="*/ 0 60000 65536"/>
                <a:gd name="T10" fmla="*/ 0 60000 65536"/>
                <a:gd name="T11" fmla="*/ 0 60000 65536"/>
                <a:gd name="T12" fmla="*/ 0 w 59"/>
                <a:gd name="T13" fmla="*/ 0 h 50"/>
                <a:gd name="T14" fmla="*/ 59 w 59"/>
                <a:gd name="T15" fmla="*/ 50 h 50"/>
              </a:gdLst>
              <a:ahLst/>
              <a:cxnLst>
                <a:cxn ang="T8">
                  <a:pos x="T0" y="T1"/>
                </a:cxn>
                <a:cxn ang="T9">
                  <a:pos x="T2" y="T3"/>
                </a:cxn>
                <a:cxn ang="T10">
                  <a:pos x="T4" y="T5"/>
                </a:cxn>
                <a:cxn ang="T11">
                  <a:pos x="T6" y="T7"/>
                </a:cxn>
              </a:cxnLst>
              <a:rect l="T12" t="T13" r="T14" b="T15"/>
              <a:pathLst>
                <a:path w="59" h="50">
                  <a:moveTo>
                    <a:pt x="0" y="50"/>
                  </a:moveTo>
                  <a:lnTo>
                    <a:pt x="26" y="0"/>
                  </a:lnTo>
                  <a:lnTo>
                    <a:pt x="59" y="22"/>
                  </a:lnTo>
                  <a:lnTo>
                    <a:pt x="0" y="50"/>
                  </a:lnTo>
                  <a:close/>
                </a:path>
              </a:pathLst>
            </a:custGeom>
            <a:grpFill/>
            <a:ln w="9525">
              <a:solidFill>
                <a:srgbClr val="000000"/>
              </a:solidFill>
              <a:prstDash val="solid"/>
              <a:round/>
              <a:headEnd/>
              <a:tailEnd/>
            </a:ln>
          </p:spPr>
          <p:txBody>
            <a:bodyPr/>
            <a:lstStyle/>
            <a:p>
              <a:endParaRPr lang="en-US"/>
            </a:p>
          </p:txBody>
        </p:sp>
        <p:sp>
          <p:nvSpPr>
            <p:cNvPr id="8" name="Freeform 26"/>
            <p:cNvSpPr>
              <a:spLocks/>
            </p:cNvSpPr>
            <p:nvPr/>
          </p:nvSpPr>
          <p:spPr bwMode="auto">
            <a:xfrm>
              <a:off x="5276" y="1909"/>
              <a:ext cx="24" cy="17"/>
            </a:xfrm>
            <a:custGeom>
              <a:avLst/>
              <a:gdLst>
                <a:gd name="T0" fmla="*/ 0 w 48"/>
                <a:gd name="T1" fmla="*/ 35 h 35"/>
                <a:gd name="T2" fmla="*/ 26 w 48"/>
                <a:gd name="T3" fmla="*/ 0 h 35"/>
                <a:gd name="T4" fmla="*/ 48 w 48"/>
                <a:gd name="T5" fmla="*/ 25 h 35"/>
                <a:gd name="T6" fmla="*/ 0 w 48"/>
                <a:gd name="T7" fmla="*/ 35 h 35"/>
                <a:gd name="T8" fmla="*/ 0 60000 65536"/>
                <a:gd name="T9" fmla="*/ 0 60000 65536"/>
                <a:gd name="T10" fmla="*/ 0 60000 65536"/>
                <a:gd name="T11" fmla="*/ 0 60000 65536"/>
                <a:gd name="T12" fmla="*/ 0 w 48"/>
                <a:gd name="T13" fmla="*/ 0 h 35"/>
                <a:gd name="T14" fmla="*/ 48 w 48"/>
                <a:gd name="T15" fmla="*/ 35 h 35"/>
              </a:gdLst>
              <a:ahLst/>
              <a:cxnLst>
                <a:cxn ang="T8">
                  <a:pos x="T0" y="T1"/>
                </a:cxn>
                <a:cxn ang="T9">
                  <a:pos x="T2" y="T3"/>
                </a:cxn>
                <a:cxn ang="T10">
                  <a:pos x="T4" y="T5"/>
                </a:cxn>
                <a:cxn ang="T11">
                  <a:pos x="T6" y="T7"/>
                </a:cxn>
              </a:cxnLst>
              <a:rect l="T12" t="T13" r="T14" b="T15"/>
              <a:pathLst>
                <a:path w="48" h="35">
                  <a:moveTo>
                    <a:pt x="0" y="35"/>
                  </a:moveTo>
                  <a:lnTo>
                    <a:pt x="26" y="0"/>
                  </a:lnTo>
                  <a:lnTo>
                    <a:pt x="48" y="25"/>
                  </a:lnTo>
                  <a:lnTo>
                    <a:pt x="0" y="35"/>
                  </a:lnTo>
                  <a:close/>
                </a:path>
              </a:pathLst>
            </a:custGeom>
            <a:grpFill/>
            <a:ln w="9525">
              <a:solidFill>
                <a:srgbClr val="000000"/>
              </a:solidFill>
              <a:prstDash val="solid"/>
              <a:round/>
              <a:headEnd/>
              <a:tailEnd/>
            </a:ln>
          </p:spPr>
          <p:txBody>
            <a:bodyPr/>
            <a:lstStyle/>
            <a:p>
              <a:endParaRPr lang="en-US"/>
            </a:p>
          </p:txBody>
        </p:sp>
        <p:grpSp>
          <p:nvGrpSpPr>
            <p:cNvPr id="9" name="Group 27"/>
            <p:cNvGrpSpPr>
              <a:grpSpLocks/>
            </p:cNvGrpSpPr>
            <p:nvPr/>
          </p:nvGrpSpPr>
          <p:grpSpPr bwMode="auto">
            <a:xfrm>
              <a:off x="363" y="974"/>
              <a:ext cx="5065" cy="3135"/>
              <a:chOff x="363" y="974"/>
              <a:chExt cx="5065" cy="3135"/>
            </a:xfrm>
            <a:grpFill/>
          </p:grpSpPr>
          <p:sp>
            <p:nvSpPr>
              <p:cNvPr id="10" name="Freeform 28"/>
              <p:cNvSpPr>
                <a:spLocks/>
              </p:cNvSpPr>
              <p:nvPr/>
            </p:nvSpPr>
            <p:spPr bwMode="auto">
              <a:xfrm>
                <a:off x="4820" y="2215"/>
                <a:ext cx="101" cy="169"/>
              </a:xfrm>
              <a:custGeom>
                <a:avLst/>
                <a:gdLst>
                  <a:gd name="T0" fmla="*/ 0 w 201"/>
                  <a:gd name="T1" fmla="*/ 34 h 336"/>
                  <a:gd name="T2" fmla="*/ 26 w 201"/>
                  <a:gd name="T3" fmla="*/ 0 h 336"/>
                  <a:gd name="T4" fmla="*/ 65 w 201"/>
                  <a:gd name="T5" fmla="*/ 0 h 336"/>
                  <a:gd name="T6" fmla="*/ 51 w 201"/>
                  <a:gd name="T7" fmla="*/ 35 h 336"/>
                  <a:gd name="T8" fmla="*/ 39 w 201"/>
                  <a:gd name="T9" fmla="*/ 49 h 336"/>
                  <a:gd name="T10" fmla="*/ 48 w 201"/>
                  <a:gd name="T11" fmla="*/ 84 h 336"/>
                  <a:gd name="T12" fmla="*/ 68 w 201"/>
                  <a:gd name="T13" fmla="*/ 109 h 336"/>
                  <a:gd name="T14" fmla="*/ 96 w 201"/>
                  <a:gd name="T15" fmla="*/ 137 h 336"/>
                  <a:gd name="T16" fmla="*/ 107 w 201"/>
                  <a:gd name="T17" fmla="*/ 178 h 336"/>
                  <a:gd name="T18" fmla="*/ 127 w 201"/>
                  <a:gd name="T19" fmla="*/ 205 h 336"/>
                  <a:gd name="T20" fmla="*/ 144 w 201"/>
                  <a:gd name="T21" fmla="*/ 223 h 336"/>
                  <a:gd name="T22" fmla="*/ 178 w 201"/>
                  <a:gd name="T23" fmla="*/ 234 h 336"/>
                  <a:gd name="T24" fmla="*/ 192 w 201"/>
                  <a:gd name="T25" fmla="*/ 264 h 336"/>
                  <a:gd name="T26" fmla="*/ 165 w 201"/>
                  <a:gd name="T27" fmla="*/ 291 h 336"/>
                  <a:gd name="T28" fmla="*/ 193 w 201"/>
                  <a:gd name="T29" fmla="*/ 285 h 336"/>
                  <a:gd name="T30" fmla="*/ 201 w 201"/>
                  <a:gd name="T31" fmla="*/ 311 h 336"/>
                  <a:gd name="T32" fmla="*/ 145 w 201"/>
                  <a:gd name="T33" fmla="*/ 321 h 336"/>
                  <a:gd name="T34" fmla="*/ 79 w 201"/>
                  <a:gd name="T35" fmla="*/ 336 h 336"/>
                  <a:gd name="T36" fmla="*/ 73 w 201"/>
                  <a:gd name="T37" fmla="*/ 312 h 336"/>
                  <a:gd name="T38" fmla="*/ 0 w 201"/>
                  <a:gd name="T39" fmla="*/ 34 h 3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
                  <a:gd name="T61" fmla="*/ 0 h 336"/>
                  <a:gd name="T62" fmla="*/ 201 w 201"/>
                  <a:gd name="T63" fmla="*/ 336 h 3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 h="336">
                    <a:moveTo>
                      <a:pt x="0" y="34"/>
                    </a:moveTo>
                    <a:lnTo>
                      <a:pt x="26" y="0"/>
                    </a:lnTo>
                    <a:lnTo>
                      <a:pt x="65" y="0"/>
                    </a:lnTo>
                    <a:lnTo>
                      <a:pt x="51" y="35"/>
                    </a:lnTo>
                    <a:lnTo>
                      <a:pt x="39" y="49"/>
                    </a:lnTo>
                    <a:lnTo>
                      <a:pt x="48" y="84"/>
                    </a:lnTo>
                    <a:lnTo>
                      <a:pt x="68" y="109"/>
                    </a:lnTo>
                    <a:lnTo>
                      <a:pt x="96" y="137"/>
                    </a:lnTo>
                    <a:lnTo>
                      <a:pt x="107" y="178"/>
                    </a:lnTo>
                    <a:lnTo>
                      <a:pt x="127" y="205"/>
                    </a:lnTo>
                    <a:lnTo>
                      <a:pt x="144" y="223"/>
                    </a:lnTo>
                    <a:lnTo>
                      <a:pt x="178" y="234"/>
                    </a:lnTo>
                    <a:lnTo>
                      <a:pt x="192" y="264"/>
                    </a:lnTo>
                    <a:lnTo>
                      <a:pt x="165" y="291"/>
                    </a:lnTo>
                    <a:lnTo>
                      <a:pt x="193" y="285"/>
                    </a:lnTo>
                    <a:lnTo>
                      <a:pt x="201" y="311"/>
                    </a:lnTo>
                    <a:lnTo>
                      <a:pt x="145" y="321"/>
                    </a:lnTo>
                    <a:lnTo>
                      <a:pt x="79" y="336"/>
                    </a:lnTo>
                    <a:lnTo>
                      <a:pt x="73" y="312"/>
                    </a:lnTo>
                    <a:lnTo>
                      <a:pt x="0" y="34"/>
                    </a:lnTo>
                    <a:close/>
                  </a:path>
                </a:pathLst>
              </a:custGeom>
              <a:grpFill/>
              <a:ln w="9525">
                <a:solidFill>
                  <a:srgbClr val="000000"/>
                </a:solidFill>
                <a:prstDash val="solid"/>
                <a:round/>
                <a:headEnd/>
                <a:tailEnd/>
              </a:ln>
            </p:spPr>
            <p:txBody>
              <a:bodyPr/>
              <a:lstStyle/>
              <a:p>
                <a:endParaRPr lang="en-US"/>
              </a:p>
            </p:txBody>
          </p:sp>
          <p:sp>
            <p:nvSpPr>
              <p:cNvPr id="11" name="Freeform 29"/>
              <p:cNvSpPr>
                <a:spLocks/>
              </p:cNvSpPr>
              <p:nvPr/>
            </p:nvSpPr>
            <p:spPr bwMode="auto">
              <a:xfrm>
                <a:off x="1063" y="1090"/>
                <a:ext cx="579" cy="938"/>
              </a:xfrm>
              <a:custGeom>
                <a:avLst/>
                <a:gdLst>
                  <a:gd name="T0" fmla="*/ 0 w 1158"/>
                  <a:gd name="T1" fmla="*/ 1662 h 1874"/>
                  <a:gd name="T2" fmla="*/ 90 w 1158"/>
                  <a:gd name="T3" fmla="*/ 1263 h 1874"/>
                  <a:gd name="T4" fmla="*/ 137 w 1158"/>
                  <a:gd name="T5" fmla="*/ 1156 h 1874"/>
                  <a:gd name="T6" fmla="*/ 94 w 1158"/>
                  <a:gd name="T7" fmla="*/ 1105 h 1874"/>
                  <a:gd name="T8" fmla="*/ 106 w 1158"/>
                  <a:gd name="T9" fmla="*/ 1060 h 1874"/>
                  <a:gd name="T10" fmla="*/ 179 w 1158"/>
                  <a:gd name="T11" fmla="*/ 989 h 1874"/>
                  <a:gd name="T12" fmla="*/ 239 w 1158"/>
                  <a:gd name="T13" fmla="*/ 895 h 1874"/>
                  <a:gd name="T14" fmla="*/ 292 w 1158"/>
                  <a:gd name="T15" fmla="*/ 814 h 1874"/>
                  <a:gd name="T16" fmla="*/ 251 w 1158"/>
                  <a:gd name="T17" fmla="*/ 753 h 1874"/>
                  <a:gd name="T18" fmla="*/ 234 w 1158"/>
                  <a:gd name="T19" fmla="*/ 711 h 1874"/>
                  <a:gd name="T20" fmla="*/ 242 w 1158"/>
                  <a:gd name="T21" fmla="*/ 608 h 1874"/>
                  <a:gd name="T22" fmla="*/ 382 w 1158"/>
                  <a:gd name="T23" fmla="*/ 0 h 1874"/>
                  <a:gd name="T24" fmla="*/ 537 w 1158"/>
                  <a:gd name="T25" fmla="*/ 36 h 1874"/>
                  <a:gd name="T26" fmla="*/ 487 w 1158"/>
                  <a:gd name="T27" fmla="*/ 271 h 1874"/>
                  <a:gd name="T28" fmla="*/ 518 w 1158"/>
                  <a:gd name="T29" fmla="*/ 355 h 1874"/>
                  <a:gd name="T30" fmla="*/ 523 w 1158"/>
                  <a:gd name="T31" fmla="*/ 408 h 1874"/>
                  <a:gd name="T32" fmla="*/ 503 w 1158"/>
                  <a:gd name="T33" fmla="*/ 419 h 1874"/>
                  <a:gd name="T34" fmla="*/ 565 w 1158"/>
                  <a:gd name="T35" fmla="*/ 475 h 1874"/>
                  <a:gd name="T36" fmla="*/ 626 w 1158"/>
                  <a:gd name="T37" fmla="*/ 626 h 1874"/>
                  <a:gd name="T38" fmla="*/ 646 w 1158"/>
                  <a:gd name="T39" fmla="*/ 619 h 1874"/>
                  <a:gd name="T40" fmla="*/ 649 w 1158"/>
                  <a:gd name="T41" fmla="*/ 641 h 1874"/>
                  <a:gd name="T42" fmla="*/ 678 w 1158"/>
                  <a:gd name="T43" fmla="*/ 650 h 1874"/>
                  <a:gd name="T44" fmla="*/ 699 w 1158"/>
                  <a:gd name="T45" fmla="*/ 654 h 1874"/>
                  <a:gd name="T46" fmla="*/ 645 w 1158"/>
                  <a:gd name="T47" fmla="*/ 762 h 1874"/>
                  <a:gd name="T48" fmla="*/ 656 w 1158"/>
                  <a:gd name="T49" fmla="*/ 834 h 1874"/>
                  <a:gd name="T50" fmla="*/ 610 w 1158"/>
                  <a:gd name="T51" fmla="*/ 904 h 1874"/>
                  <a:gd name="T52" fmla="*/ 642 w 1158"/>
                  <a:gd name="T53" fmla="*/ 938 h 1874"/>
                  <a:gd name="T54" fmla="*/ 721 w 1158"/>
                  <a:gd name="T55" fmla="*/ 891 h 1874"/>
                  <a:gd name="T56" fmla="*/ 778 w 1158"/>
                  <a:gd name="T57" fmla="*/ 1129 h 1874"/>
                  <a:gd name="T58" fmla="*/ 813 w 1158"/>
                  <a:gd name="T59" fmla="*/ 1141 h 1874"/>
                  <a:gd name="T60" fmla="*/ 820 w 1158"/>
                  <a:gd name="T61" fmla="*/ 1215 h 1874"/>
                  <a:gd name="T62" fmla="*/ 851 w 1158"/>
                  <a:gd name="T63" fmla="*/ 1245 h 1874"/>
                  <a:gd name="T64" fmla="*/ 873 w 1158"/>
                  <a:gd name="T65" fmla="*/ 1218 h 1874"/>
                  <a:gd name="T66" fmla="*/ 925 w 1158"/>
                  <a:gd name="T67" fmla="*/ 1241 h 1874"/>
                  <a:gd name="T68" fmla="*/ 958 w 1158"/>
                  <a:gd name="T69" fmla="*/ 1216 h 1874"/>
                  <a:gd name="T70" fmla="*/ 1063 w 1158"/>
                  <a:gd name="T71" fmla="*/ 1235 h 1874"/>
                  <a:gd name="T72" fmla="*/ 1088 w 1158"/>
                  <a:gd name="T73" fmla="*/ 1243 h 1874"/>
                  <a:gd name="T74" fmla="*/ 1112 w 1158"/>
                  <a:gd name="T75" fmla="*/ 1195 h 1874"/>
                  <a:gd name="T76" fmla="*/ 1158 w 1158"/>
                  <a:gd name="T77" fmla="*/ 1272 h 1874"/>
                  <a:gd name="T78" fmla="*/ 1058 w 1158"/>
                  <a:gd name="T79" fmla="*/ 1874 h 1874"/>
                  <a:gd name="T80" fmla="*/ 525 w 1158"/>
                  <a:gd name="T81" fmla="*/ 1777 h 1874"/>
                  <a:gd name="T82" fmla="*/ 0 w 1158"/>
                  <a:gd name="T83" fmla="*/ 1662 h 18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8"/>
                  <a:gd name="T127" fmla="*/ 0 h 1874"/>
                  <a:gd name="T128" fmla="*/ 1158 w 1158"/>
                  <a:gd name="T129" fmla="*/ 1874 h 18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8" h="1874">
                    <a:moveTo>
                      <a:pt x="0" y="1662"/>
                    </a:moveTo>
                    <a:lnTo>
                      <a:pt x="90" y="1263"/>
                    </a:lnTo>
                    <a:lnTo>
                      <a:pt x="137" y="1156"/>
                    </a:lnTo>
                    <a:lnTo>
                      <a:pt x="94" y="1105"/>
                    </a:lnTo>
                    <a:lnTo>
                      <a:pt x="106" y="1060"/>
                    </a:lnTo>
                    <a:lnTo>
                      <a:pt x="179" y="989"/>
                    </a:lnTo>
                    <a:lnTo>
                      <a:pt x="239" y="895"/>
                    </a:lnTo>
                    <a:lnTo>
                      <a:pt x="292" y="814"/>
                    </a:lnTo>
                    <a:lnTo>
                      <a:pt x="251" y="753"/>
                    </a:lnTo>
                    <a:lnTo>
                      <a:pt x="234" y="711"/>
                    </a:lnTo>
                    <a:lnTo>
                      <a:pt x="242" y="608"/>
                    </a:lnTo>
                    <a:lnTo>
                      <a:pt x="382" y="0"/>
                    </a:lnTo>
                    <a:lnTo>
                      <a:pt x="537" y="36"/>
                    </a:lnTo>
                    <a:lnTo>
                      <a:pt x="487" y="271"/>
                    </a:lnTo>
                    <a:lnTo>
                      <a:pt x="518" y="355"/>
                    </a:lnTo>
                    <a:lnTo>
                      <a:pt x="523" y="408"/>
                    </a:lnTo>
                    <a:lnTo>
                      <a:pt x="503" y="419"/>
                    </a:lnTo>
                    <a:lnTo>
                      <a:pt x="565" y="475"/>
                    </a:lnTo>
                    <a:lnTo>
                      <a:pt x="626" y="626"/>
                    </a:lnTo>
                    <a:lnTo>
                      <a:pt x="646" y="619"/>
                    </a:lnTo>
                    <a:lnTo>
                      <a:pt x="649" y="641"/>
                    </a:lnTo>
                    <a:lnTo>
                      <a:pt x="678" y="650"/>
                    </a:lnTo>
                    <a:lnTo>
                      <a:pt x="699" y="654"/>
                    </a:lnTo>
                    <a:lnTo>
                      <a:pt x="645" y="762"/>
                    </a:lnTo>
                    <a:lnTo>
                      <a:pt x="656" y="834"/>
                    </a:lnTo>
                    <a:lnTo>
                      <a:pt x="610" y="904"/>
                    </a:lnTo>
                    <a:lnTo>
                      <a:pt x="642" y="938"/>
                    </a:lnTo>
                    <a:lnTo>
                      <a:pt x="721" y="891"/>
                    </a:lnTo>
                    <a:lnTo>
                      <a:pt x="778" y="1129"/>
                    </a:lnTo>
                    <a:lnTo>
                      <a:pt x="813" y="1141"/>
                    </a:lnTo>
                    <a:lnTo>
                      <a:pt x="820" y="1215"/>
                    </a:lnTo>
                    <a:lnTo>
                      <a:pt x="851" y="1245"/>
                    </a:lnTo>
                    <a:lnTo>
                      <a:pt x="873" y="1218"/>
                    </a:lnTo>
                    <a:lnTo>
                      <a:pt x="925" y="1241"/>
                    </a:lnTo>
                    <a:lnTo>
                      <a:pt x="958" y="1216"/>
                    </a:lnTo>
                    <a:lnTo>
                      <a:pt x="1063" y="1235"/>
                    </a:lnTo>
                    <a:lnTo>
                      <a:pt x="1088" y="1243"/>
                    </a:lnTo>
                    <a:lnTo>
                      <a:pt x="1112" y="1195"/>
                    </a:lnTo>
                    <a:lnTo>
                      <a:pt x="1158" y="1272"/>
                    </a:lnTo>
                    <a:lnTo>
                      <a:pt x="1058" y="1874"/>
                    </a:lnTo>
                    <a:lnTo>
                      <a:pt x="525" y="1777"/>
                    </a:lnTo>
                    <a:lnTo>
                      <a:pt x="0" y="1662"/>
                    </a:lnTo>
                    <a:close/>
                  </a:path>
                </a:pathLst>
              </a:custGeom>
              <a:grpFill/>
              <a:ln w="9525">
                <a:solidFill>
                  <a:srgbClr val="000000"/>
                </a:solidFill>
                <a:prstDash val="solid"/>
                <a:round/>
                <a:headEnd/>
                <a:tailEnd/>
              </a:ln>
            </p:spPr>
            <p:txBody>
              <a:bodyPr/>
              <a:lstStyle/>
              <a:p>
                <a:endParaRPr lang="en-US"/>
              </a:p>
            </p:txBody>
          </p:sp>
          <p:sp>
            <p:nvSpPr>
              <p:cNvPr id="12" name="Freeform 30"/>
              <p:cNvSpPr>
                <a:spLocks/>
              </p:cNvSpPr>
              <p:nvPr/>
            </p:nvSpPr>
            <p:spPr bwMode="auto">
              <a:xfrm>
                <a:off x="4963" y="1752"/>
                <a:ext cx="323" cy="166"/>
              </a:xfrm>
              <a:custGeom>
                <a:avLst/>
                <a:gdLst>
                  <a:gd name="T0" fmla="*/ 0 w 647"/>
                  <a:gd name="T1" fmla="*/ 134 h 331"/>
                  <a:gd name="T2" fmla="*/ 1 w 647"/>
                  <a:gd name="T3" fmla="*/ 311 h 331"/>
                  <a:gd name="T4" fmla="*/ 303 w 647"/>
                  <a:gd name="T5" fmla="*/ 245 h 331"/>
                  <a:gd name="T6" fmla="*/ 355 w 647"/>
                  <a:gd name="T7" fmla="*/ 228 h 331"/>
                  <a:gd name="T8" fmla="*/ 375 w 647"/>
                  <a:gd name="T9" fmla="*/ 233 h 331"/>
                  <a:gd name="T10" fmla="*/ 397 w 647"/>
                  <a:gd name="T11" fmla="*/ 282 h 331"/>
                  <a:gd name="T12" fmla="*/ 433 w 647"/>
                  <a:gd name="T13" fmla="*/ 285 h 331"/>
                  <a:gd name="T14" fmla="*/ 452 w 647"/>
                  <a:gd name="T15" fmla="*/ 329 h 331"/>
                  <a:gd name="T16" fmla="*/ 473 w 647"/>
                  <a:gd name="T17" fmla="*/ 331 h 331"/>
                  <a:gd name="T18" fmla="*/ 482 w 647"/>
                  <a:gd name="T19" fmla="*/ 301 h 331"/>
                  <a:gd name="T20" fmla="*/ 498 w 647"/>
                  <a:gd name="T21" fmla="*/ 290 h 331"/>
                  <a:gd name="T22" fmla="*/ 508 w 647"/>
                  <a:gd name="T23" fmla="*/ 261 h 331"/>
                  <a:gd name="T24" fmla="*/ 517 w 647"/>
                  <a:gd name="T25" fmla="*/ 259 h 331"/>
                  <a:gd name="T26" fmla="*/ 530 w 647"/>
                  <a:gd name="T27" fmla="*/ 305 h 331"/>
                  <a:gd name="T28" fmla="*/ 561 w 647"/>
                  <a:gd name="T29" fmla="*/ 293 h 331"/>
                  <a:gd name="T30" fmla="*/ 566 w 647"/>
                  <a:gd name="T31" fmla="*/ 272 h 331"/>
                  <a:gd name="T32" fmla="*/ 606 w 647"/>
                  <a:gd name="T33" fmla="*/ 256 h 331"/>
                  <a:gd name="T34" fmla="*/ 630 w 647"/>
                  <a:gd name="T35" fmla="*/ 246 h 331"/>
                  <a:gd name="T36" fmla="*/ 647 w 647"/>
                  <a:gd name="T37" fmla="*/ 263 h 331"/>
                  <a:gd name="T38" fmla="*/ 643 w 647"/>
                  <a:gd name="T39" fmla="*/ 218 h 331"/>
                  <a:gd name="T40" fmla="*/ 611 w 647"/>
                  <a:gd name="T41" fmla="*/ 162 h 331"/>
                  <a:gd name="T42" fmla="*/ 591 w 647"/>
                  <a:gd name="T43" fmla="*/ 154 h 331"/>
                  <a:gd name="T44" fmla="*/ 571 w 647"/>
                  <a:gd name="T45" fmla="*/ 156 h 331"/>
                  <a:gd name="T46" fmla="*/ 574 w 647"/>
                  <a:gd name="T47" fmla="*/ 169 h 331"/>
                  <a:gd name="T48" fmla="*/ 588 w 647"/>
                  <a:gd name="T49" fmla="*/ 169 h 331"/>
                  <a:gd name="T50" fmla="*/ 602 w 647"/>
                  <a:gd name="T51" fmla="*/ 170 h 331"/>
                  <a:gd name="T52" fmla="*/ 619 w 647"/>
                  <a:gd name="T53" fmla="*/ 189 h 331"/>
                  <a:gd name="T54" fmla="*/ 624 w 647"/>
                  <a:gd name="T55" fmla="*/ 207 h 331"/>
                  <a:gd name="T56" fmla="*/ 614 w 647"/>
                  <a:gd name="T57" fmla="*/ 227 h 331"/>
                  <a:gd name="T58" fmla="*/ 564 w 647"/>
                  <a:gd name="T59" fmla="*/ 247 h 331"/>
                  <a:gd name="T60" fmla="*/ 536 w 647"/>
                  <a:gd name="T61" fmla="*/ 238 h 331"/>
                  <a:gd name="T62" fmla="*/ 522 w 647"/>
                  <a:gd name="T63" fmla="*/ 207 h 331"/>
                  <a:gd name="T64" fmla="*/ 498 w 647"/>
                  <a:gd name="T65" fmla="*/ 204 h 331"/>
                  <a:gd name="T66" fmla="*/ 502 w 647"/>
                  <a:gd name="T67" fmla="*/ 187 h 331"/>
                  <a:gd name="T68" fmla="*/ 476 w 647"/>
                  <a:gd name="T69" fmla="*/ 152 h 331"/>
                  <a:gd name="T70" fmla="*/ 443 w 647"/>
                  <a:gd name="T71" fmla="*/ 137 h 331"/>
                  <a:gd name="T72" fmla="*/ 439 w 647"/>
                  <a:gd name="T73" fmla="*/ 154 h 331"/>
                  <a:gd name="T74" fmla="*/ 419 w 647"/>
                  <a:gd name="T75" fmla="*/ 149 h 331"/>
                  <a:gd name="T76" fmla="*/ 412 w 647"/>
                  <a:gd name="T77" fmla="*/ 128 h 331"/>
                  <a:gd name="T78" fmla="*/ 416 w 647"/>
                  <a:gd name="T79" fmla="*/ 107 h 331"/>
                  <a:gd name="T80" fmla="*/ 437 w 647"/>
                  <a:gd name="T81" fmla="*/ 91 h 331"/>
                  <a:gd name="T82" fmla="*/ 431 w 647"/>
                  <a:gd name="T83" fmla="*/ 78 h 331"/>
                  <a:gd name="T84" fmla="*/ 457 w 647"/>
                  <a:gd name="T85" fmla="*/ 57 h 331"/>
                  <a:gd name="T86" fmla="*/ 430 w 647"/>
                  <a:gd name="T87" fmla="*/ 34 h 331"/>
                  <a:gd name="T88" fmla="*/ 416 w 647"/>
                  <a:gd name="T89" fmla="*/ 0 h 331"/>
                  <a:gd name="T90" fmla="*/ 356 w 647"/>
                  <a:gd name="T91" fmla="*/ 50 h 331"/>
                  <a:gd name="T92" fmla="*/ 141 w 647"/>
                  <a:gd name="T93" fmla="*/ 106 h 331"/>
                  <a:gd name="T94" fmla="*/ 0 w 647"/>
                  <a:gd name="T95" fmla="*/ 134 h 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331"/>
                  <a:gd name="T146" fmla="*/ 647 w 647"/>
                  <a:gd name="T147" fmla="*/ 331 h 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331">
                    <a:moveTo>
                      <a:pt x="0" y="134"/>
                    </a:moveTo>
                    <a:lnTo>
                      <a:pt x="1" y="311"/>
                    </a:lnTo>
                    <a:lnTo>
                      <a:pt x="303" y="245"/>
                    </a:lnTo>
                    <a:lnTo>
                      <a:pt x="355" y="228"/>
                    </a:lnTo>
                    <a:lnTo>
                      <a:pt x="375" y="233"/>
                    </a:lnTo>
                    <a:lnTo>
                      <a:pt x="397" y="282"/>
                    </a:lnTo>
                    <a:lnTo>
                      <a:pt x="433" y="285"/>
                    </a:lnTo>
                    <a:lnTo>
                      <a:pt x="452" y="329"/>
                    </a:lnTo>
                    <a:lnTo>
                      <a:pt x="473" y="331"/>
                    </a:lnTo>
                    <a:lnTo>
                      <a:pt x="482" y="301"/>
                    </a:lnTo>
                    <a:lnTo>
                      <a:pt x="498" y="290"/>
                    </a:lnTo>
                    <a:lnTo>
                      <a:pt x="508" y="261"/>
                    </a:lnTo>
                    <a:lnTo>
                      <a:pt x="517" y="259"/>
                    </a:lnTo>
                    <a:lnTo>
                      <a:pt x="530" y="305"/>
                    </a:lnTo>
                    <a:lnTo>
                      <a:pt x="561" y="293"/>
                    </a:lnTo>
                    <a:lnTo>
                      <a:pt x="566" y="272"/>
                    </a:lnTo>
                    <a:lnTo>
                      <a:pt x="606" y="256"/>
                    </a:lnTo>
                    <a:lnTo>
                      <a:pt x="630" y="246"/>
                    </a:lnTo>
                    <a:lnTo>
                      <a:pt x="647" y="263"/>
                    </a:lnTo>
                    <a:lnTo>
                      <a:pt x="643" y="218"/>
                    </a:lnTo>
                    <a:lnTo>
                      <a:pt x="611" y="162"/>
                    </a:lnTo>
                    <a:lnTo>
                      <a:pt x="591" y="154"/>
                    </a:lnTo>
                    <a:lnTo>
                      <a:pt x="571" y="156"/>
                    </a:lnTo>
                    <a:lnTo>
                      <a:pt x="574" y="169"/>
                    </a:lnTo>
                    <a:lnTo>
                      <a:pt x="588" y="169"/>
                    </a:lnTo>
                    <a:lnTo>
                      <a:pt x="602" y="170"/>
                    </a:lnTo>
                    <a:lnTo>
                      <a:pt x="619" y="189"/>
                    </a:lnTo>
                    <a:lnTo>
                      <a:pt x="624" y="207"/>
                    </a:lnTo>
                    <a:lnTo>
                      <a:pt x="614" y="227"/>
                    </a:lnTo>
                    <a:lnTo>
                      <a:pt x="564" y="247"/>
                    </a:lnTo>
                    <a:lnTo>
                      <a:pt x="536" y="238"/>
                    </a:lnTo>
                    <a:lnTo>
                      <a:pt x="522" y="207"/>
                    </a:lnTo>
                    <a:lnTo>
                      <a:pt x="498" y="204"/>
                    </a:lnTo>
                    <a:lnTo>
                      <a:pt x="502" y="187"/>
                    </a:lnTo>
                    <a:lnTo>
                      <a:pt x="476" y="152"/>
                    </a:lnTo>
                    <a:lnTo>
                      <a:pt x="443" y="137"/>
                    </a:lnTo>
                    <a:lnTo>
                      <a:pt x="439" y="154"/>
                    </a:lnTo>
                    <a:lnTo>
                      <a:pt x="419" y="149"/>
                    </a:lnTo>
                    <a:lnTo>
                      <a:pt x="412" y="128"/>
                    </a:lnTo>
                    <a:lnTo>
                      <a:pt x="416" y="107"/>
                    </a:lnTo>
                    <a:lnTo>
                      <a:pt x="437" y="91"/>
                    </a:lnTo>
                    <a:lnTo>
                      <a:pt x="431" y="78"/>
                    </a:lnTo>
                    <a:lnTo>
                      <a:pt x="457" y="57"/>
                    </a:lnTo>
                    <a:lnTo>
                      <a:pt x="430" y="34"/>
                    </a:lnTo>
                    <a:lnTo>
                      <a:pt x="416" y="0"/>
                    </a:lnTo>
                    <a:lnTo>
                      <a:pt x="356" y="50"/>
                    </a:lnTo>
                    <a:lnTo>
                      <a:pt x="141" y="106"/>
                    </a:lnTo>
                    <a:lnTo>
                      <a:pt x="0" y="134"/>
                    </a:lnTo>
                    <a:close/>
                  </a:path>
                </a:pathLst>
              </a:custGeom>
              <a:grpFill/>
              <a:ln w="9525">
                <a:solidFill>
                  <a:srgbClr val="000000"/>
                </a:solidFill>
                <a:prstDash val="solid"/>
                <a:round/>
                <a:headEnd/>
                <a:tailEnd/>
              </a:ln>
            </p:spPr>
            <p:txBody>
              <a:bodyPr/>
              <a:lstStyle/>
              <a:p>
                <a:endParaRPr lang="en-US"/>
              </a:p>
            </p:txBody>
          </p:sp>
          <p:sp>
            <p:nvSpPr>
              <p:cNvPr id="13" name="Freeform 31"/>
              <p:cNvSpPr>
                <a:spLocks/>
              </p:cNvSpPr>
              <p:nvPr/>
            </p:nvSpPr>
            <p:spPr bwMode="auto">
              <a:xfrm>
                <a:off x="4846" y="2013"/>
                <a:ext cx="128" cy="298"/>
              </a:xfrm>
              <a:custGeom>
                <a:avLst/>
                <a:gdLst>
                  <a:gd name="T0" fmla="*/ 0 w 256"/>
                  <a:gd name="T1" fmla="*/ 440 h 595"/>
                  <a:gd name="T2" fmla="*/ 14 w 256"/>
                  <a:gd name="T3" fmla="*/ 405 h 595"/>
                  <a:gd name="T4" fmla="*/ 58 w 256"/>
                  <a:gd name="T5" fmla="*/ 375 h 595"/>
                  <a:gd name="T6" fmla="*/ 81 w 256"/>
                  <a:gd name="T7" fmla="*/ 327 h 595"/>
                  <a:gd name="T8" fmla="*/ 118 w 256"/>
                  <a:gd name="T9" fmla="*/ 291 h 595"/>
                  <a:gd name="T10" fmla="*/ 8 w 256"/>
                  <a:gd name="T11" fmla="*/ 202 h 595"/>
                  <a:gd name="T12" fmla="*/ 5 w 256"/>
                  <a:gd name="T13" fmla="*/ 116 h 595"/>
                  <a:gd name="T14" fmla="*/ 57 w 256"/>
                  <a:gd name="T15" fmla="*/ 0 h 595"/>
                  <a:gd name="T16" fmla="*/ 221 w 256"/>
                  <a:gd name="T17" fmla="*/ 58 h 595"/>
                  <a:gd name="T18" fmla="*/ 225 w 256"/>
                  <a:gd name="T19" fmla="*/ 81 h 595"/>
                  <a:gd name="T20" fmla="*/ 206 w 256"/>
                  <a:gd name="T21" fmla="*/ 145 h 595"/>
                  <a:gd name="T22" fmla="*/ 185 w 256"/>
                  <a:gd name="T23" fmla="*/ 162 h 595"/>
                  <a:gd name="T24" fmla="*/ 184 w 256"/>
                  <a:gd name="T25" fmla="*/ 195 h 595"/>
                  <a:gd name="T26" fmla="*/ 199 w 256"/>
                  <a:gd name="T27" fmla="*/ 206 h 595"/>
                  <a:gd name="T28" fmla="*/ 219 w 256"/>
                  <a:gd name="T29" fmla="*/ 202 h 595"/>
                  <a:gd name="T30" fmla="*/ 236 w 256"/>
                  <a:gd name="T31" fmla="*/ 205 h 595"/>
                  <a:gd name="T32" fmla="*/ 233 w 256"/>
                  <a:gd name="T33" fmla="*/ 189 h 595"/>
                  <a:gd name="T34" fmla="*/ 242 w 256"/>
                  <a:gd name="T35" fmla="*/ 195 h 595"/>
                  <a:gd name="T36" fmla="*/ 254 w 256"/>
                  <a:gd name="T37" fmla="*/ 234 h 595"/>
                  <a:gd name="T38" fmla="*/ 256 w 256"/>
                  <a:gd name="T39" fmla="*/ 357 h 595"/>
                  <a:gd name="T40" fmla="*/ 253 w 256"/>
                  <a:gd name="T41" fmla="*/ 325 h 595"/>
                  <a:gd name="T42" fmla="*/ 242 w 256"/>
                  <a:gd name="T43" fmla="*/ 298 h 595"/>
                  <a:gd name="T44" fmla="*/ 240 w 256"/>
                  <a:gd name="T45" fmla="*/ 314 h 595"/>
                  <a:gd name="T46" fmla="*/ 245 w 256"/>
                  <a:gd name="T47" fmla="*/ 341 h 595"/>
                  <a:gd name="T48" fmla="*/ 240 w 256"/>
                  <a:gd name="T49" fmla="*/ 357 h 595"/>
                  <a:gd name="T50" fmla="*/ 242 w 256"/>
                  <a:gd name="T51" fmla="*/ 390 h 595"/>
                  <a:gd name="T52" fmla="*/ 229 w 256"/>
                  <a:gd name="T53" fmla="*/ 427 h 595"/>
                  <a:gd name="T54" fmla="*/ 214 w 256"/>
                  <a:gd name="T55" fmla="*/ 428 h 595"/>
                  <a:gd name="T56" fmla="*/ 219 w 256"/>
                  <a:gd name="T57" fmla="*/ 457 h 595"/>
                  <a:gd name="T58" fmla="*/ 194 w 256"/>
                  <a:gd name="T59" fmla="*/ 499 h 595"/>
                  <a:gd name="T60" fmla="*/ 158 w 256"/>
                  <a:gd name="T61" fmla="*/ 593 h 595"/>
                  <a:gd name="T62" fmla="*/ 142 w 256"/>
                  <a:gd name="T63" fmla="*/ 595 h 595"/>
                  <a:gd name="T64" fmla="*/ 147 w 256"/>
                  <a:gd name="T65" fmla="*/ 556 h 595"/>
                  <a:gd name="T66" fmla="*/ 137 w 256"/>
                  <a:gd name="T67" fmla="*/ 539 h 595"/>
                  <a:gd name="T68" fmla="*/ 93 w 256"/>
                  <a:gd name="T69" fmla="*/ 542 h 595"/>
                  <a:gd name="T70" fmla="*/ 34 w 256"/>
                  <a:gd name="T71" fmla="*/ 502 h 595"/>
                  <a:gd name="T72" fmla="*/ 12 w 256"/>
                  <a:gd name="T73" fmla="*/ 485 h 595"/>
                  <a:gd name="T74" fmla="*/ 0 w 256"/>
                  <a:gd name="T75" fmla="*/ 440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595"/>
                  <a:gd name="T116" fmla="*/ 256 w 256"/>
                  <a:gd name="T117" fmla="*/ 595 h 5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595">
                    <a:moveTo>
                      <a:pt x="0" y="440"/>
                    </a:moveTo>
                    <a:lnTo>
                      <a:pt x="14" y="405"/>
                    </a:lnTo>
                    <a:lnTo>
                      <a:pt x="58" y="375"/>
                    </a:lnTo>
                    <a:lnTo>
                      <a:pt x="81" y="327"/>
                    </a:lnTo>
                    <a:lnTo>
                      <a:pt x="118" y="291"/>
                    </a:lnTo>
                    <a:lnTo>
                      <a:pt x="8" y="202"/>
                    </a:lnTo>
                    <a:lnTo>
                      <a:pt x="5" y="116"/>
                    </a:lnTo>
                    <a:lnTo>
                      <a:pt x="57" y="0"/>
                    </a:lnTo>
                    <a:lnTo>
                      <a:pt x="221" y="58"/>
                    </a:lnTo>
                    <a:lnTo>
                      <a:pt x="225" y="81"/>
                    </a:lnTo>
                    <a:lnTo>
                      <a:pt x="206" y="145"/>
                    </a:lnTo>
                    <a:lnTo>
                      <a:pt x="185" y="162"/>
                    </a:lnTo>
                    <a:lnTo>
                      <a:pt x="184" y="195"/>
                    </a:lnTo>
                    <a:lnTo>
                      <a:pt x="199" y="206"/>
                    </a:lnTo>
                    <a:lnTo>
                      <a:pt x="219" y="202"/>
                    </a:lnTo>
                    <a:lnTo>
                      <a:pt x="236" y="205"/>
                    </a:lnTo>
                    <a:lnTo>
                      <a:pt x="233" y="189"/>
                    </a:lnTo>
                    <a:lnTo>
                      <a:pt x="242" y="195"/>
                    </a:lnTo>
                    <a:lnTo>
                      <a:pt x="254" y="234"/>
                    </a:lnTo>
                    <a:lnTo>
                      <a:pt x="256" y="357"/>
                    </a:lnTo>
                    <a:lnTo>
                      <a:pt x="253" y="325"/>
                    </a:lnTo>
                    <a:lnTo>
                      <a:pt x="242" y="298"/>
                    </a:lnTo>
                    <a:lnTo>
                      <a:pt x="240" y="314"/>
                    </a:lnTo>
                    <a:lnTo>
                      <a:pt x="245" y="341"/>
                    </a:lnTo>
                    <a:lnTo>
                      <a:pt x="240" y="357"/>
                    </a:lnTo>
                    <a:lnTo>
                      <a:pt x="242" y="390"/>
                    </a:lnTo>
                    <a:lnTo>
                      <a:pt x="229" y="427"/>
                    </a:lnTo>
                    <a:lnTo>
                      <a:pt x="214" y="428"/>
                    </a:lnTo>
                    <a:lnTo>
                      <a:pt x="219" y="457"/>
                    </a:lnTo>
                    <a:lnTo>
                      <a:pt x="194" y="499"/>
                    </a:lnTo>
                    <a:lnTo>
                      <a:pt x="158" y="593"/>
                    </a:lnTo>
                    <a:lnTo>
                      <a:pt x="142" y="595"/>
                    </a:lnTo>
                    <a:lnTo>
                      <a:pt x="147" y="556"/>
                    </a:lnTo>
                    <a:lnTo>
                      <a:pt x="137" y="539"/>
                    </a:lnTo>
                    <a:lnTo>
                      <a:pt x="93" y="542"/>
                    </a:lnTo>
                    <a:lnTo>
                      <a:pt x="34" y="502"/>
                    </a:lnTo>
                    <a:lnTo>
                      <a:pt x="12" y="485"/>
                    </a:lnTo>
                    <a:lnTo>
                      <a:pt x="0" y="440"/>
                    </a:lnTo>
                    <a:close/>
                  </a:path>
                </a:pathLst>
              </a:custGeom>
              <a:grpFill/>
              <a:ln w="9525">
                <a:solidFill>
                  <a:srgbClr val="000000"/>
                </a:solidFill>
                <a:prstDash val="solid"/>
                <a:round/>
                <a:headEnd/>
                <a:tailEnd/>
              </a:ln>
            </p:spPr>
            <p:txBody>
              <a:bodyPr/>
              <a:lstStyle/>
              <a:p>
                <a:endParaRPr lang="en-US"/>
              </a:p>
            </p:txBody>
          </p:sp>
          <p:sp>
            <p:nvSpPr>
              <p:cNvPr id="14" name="Freeform 32"/>
              <p:cNvSpPr>
                <a:spLocks/>
              </p:cNvSpPr>
              <p:nvPr/>
            </p:nvSpPr>
            <p:spPr bwMode="auto">
              <a:xfrm>
                <a:off x="3962" y="2040"/>
                <a:ext cx="406" cy="459"/>
              </a:xfrm>
              <a:custGeom>
                <a:avLst/>
                <a:gdLst>
                  <a:gd name="T0" fmla="*/ 0 w 813"/>
                  <a:gd name="T1" fmla="*/ 168 h 918"/>
                  <a:gd name="T2" fmla="*/ 67 w 813"/>
                  <a:gd name="T3" fmla="*/ 805 h 918"/>
                  <a:gd name="T4" fmla="*/ 127 w 813"/>
                  <a:gd name="T5" fmla="*/ 799 h 918"/>
                  <a:gd name="T6" fmla="*/ 164 w 813"/>
                  <a:gd name="T7" fmla="*/ 814 h 918"/>
                  <a:gd name="T8" fmla="*/ 189 w 813"/>
                  <a:gd name="T9" fmla="*/ 858 h 918"/>
                  <a:gd name="T10" fmla="*/ 250 w 813"/>
                  <a:gd name="T11" fmla="*/ 867 h 918"/>
                  <a:gd name="T12" fmla="*/ 288 w 813"/>
                  <a:gd name="T13" fmla="*/ 888 h 918"/>
                  <a:gd name="T14" fmla="*/ 377 w 813"/>
                  <a:gd name="T15" fmla="*/ 885 h 918"/>
                  <a:gd name="T16" fmla="*/ 417 w 813"/>
                  <a:gd name="T17" fmla="*/ 858 h 918"/>
                  <a:gd name="T18" fmla="*/ 512 w 813"/>
                  <a:gd name="T19" fmla="*/ 918 h 918"/>
                  <a:gd name="T20" fmla="*/ 572 w 813"/>
                  <a:gd name="T21" fmla="*/ 866 h 918"/>
                  <a:gd name="T22" fmla="*/ 585 w 813"/>
                  <a:gd name="T23" fmla="*/ 764 h 918"/>
                  <a:gd name="T24" fmla="*/ 622 w 813"/>
                  <a:gd name="T25" fmla="*/ 787 h 918"/>
                  <a:gd name="T26" fmla="*/ 642 w 813"/>
                  <a:gd name="T27" fmla="*/ 700 h 918"/>
                  <a:gd name="T28" fmla="*/ 744 w 813"/>
                  <a:gd name="T29" fmla="*/ 627 h 918"/>
                  <a:gd name="T30" fmla="*/ 778 w 813"/>
                  <a:gd name="T31" fmla="*/ 582 h 918"/>
                  <a:gd name="T32" fmla="*/ 801 w 813"/>
                  <a:gd name="T33" fmla="*/ 381 h 918"/>
                  <a:gd name="T34" fmla="*/ 786 w 813"/>
                  <a:gd name="T35" fmla="*/ 338 h 918"/>
                  <a:gd name="T36" fmla="*/ 813 w 813"/>
                  <a:gd name="T37" fmla="*/ 320 h 918"/>
                  <a:gd name="T38" fmla="*/ 756 w 813"/>
                  <a:gd name="T39" fmla="*/ 0 h 918"/>
                  <a:gd name="T40" fmla="*/ 677 w 813"/>
                  <a:gd name="T41" fmla="*/ 40 h 918"/>
                  <a:gd name="T42" fmla="*/ 622 w 813"/>
                  <a:gd name="T43" fmla="*/ 71 h 918"/>
                  <a:gd name="T44" fmla="*/ 601 w 813"/>
                  <a:gd name="T45" fmla="*/ 105 h 918"/>
                  <a:gd name="T46" fmla="*/ 553 w 813"/>
                  <a:gd name="T47" fmla="*/ 150 h 918"/>
                  <a:gd name="T48" fmla="*/ 502 w 813"/>
                  <a:gd name="T49" fmla="*/ 154 h 918"/>
                  <a:gd name="T50" fmla="*/ 451 w 813"/>
                  <a:gd name="T51" fmla="*/ 178 h 918"/>
                  <a:gd name="T52" fmla="*/ 426 w 813"/>
                  <a:gd name="T53" fmla="*/ 193 h 918"/>
                  <a:gd name="T54" fmla="*/ 391 w 813"/>
                  <a:gd name="T55" fmla="*/ 173 h 918"/>
                  <a:gd name="T56" fmla="*/ 344 w 813"/>
                  <a:gd name="T57" fmla="*/ 195 h 918"/>
                  <a:gd name="T58" fmla="*/ 337 w 813"/>
                  <a:gd name="T59" fmla="*/ 186 h 918"/>
                  <a:gd name="T60" fmla="*/ 380 w 813"/>
                  <a:gd name="T61" fmla="*/ 159 h 918"/>
                  <a:gd name="T62" fmla="*/ 379 w 813"/>
                  <a:gd name="T63" fmla="*/ 157 h 918"/>
                  <a:gd name="T64" fmla="*/ 356 w 813"/>
                  <a:gd name="T65" fmla="*/ 153 h 918"/>
                  <a:gd name="T66" fmla="*/ 340 w 813"/>
                  <a:gd name="T67" fmla="*/ 168 h 918"/>
                  <a:gd name="T68" fmla="*/ 266 w 813"/>
                  <a:gd name="T69" fmla="*/ 135 h 918"/>
                  <a:gd name="T70" fmla="*/ 237 w 813"/>
                  <a:gd name="T71" fmla="*/ 150 h 918"/>
                  <a:gd name="T72" fmla="*/ 243 w 813"/>
                  <a:gd name="T73" fmla="*/ 127 h 918"/>
                  <a:gd name="T74" fmla="*/ 0 w 813"/>
                  <a:gd name="T75" fmla="*/ 168 h 9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3"/>
                  <a:gd name="T115" fmla="*/ 0 h 918"/>
                  <a:gd name="T116" fmla="*/ 813 w 813"/>
                  <a:gd name="T117" fmla="*/ 918 h 9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3" h="918">
                    <a:moveTo>
                      <a:pt x="0" y="168"/>
                    </a:moveTo>
                    <a:lnTo>
                      <a:pt x="67" y="805"/>
                    </a:lnTo>
                    <a:lnTo>
                      <a:pt x="127" y="799"/>
                    </a:lnTo>
                    <a:lnTo>
                      <a:pt x="164" y="814"/>
                    </a:lnTo>
                    <a:lnTo>
                      <a:pt x="189" y="858"/>
                    </a:lnTo>
                    <a:lnTo>
                      <a:pt x="250" y="867"/>
                    </a:lnTo>
                    <a:lnTo>
                      <a:pt x="288" y="888"/>
                    </a:lnTo>
                    <a:lnTo>
                      <a:pt x="377" y="885"/>
                    </a:lnTo>
                    <a:lnTo>
                      <a:pt x="417" y="858"/>
                    </a:lnTo>
                    <a:lnTo>
                      <a:pt x="512" y="918"/>
                    </a:lnTo>
                    <a:lnTo>
                      <a:pt x="572" y="866"/>
                    </a:lnTo>
                    <a:lnTo>
                      <a:pt x="585" y="764"/>
                    </a:lnTo>
                    <a:lnTo>
                      <a:pt x="622" y="787"/>
                    </a:lnTo>
                    <a:lnTo>
                      <a:pt x="642" y="700"/>
                    </a:lnTo>
                    <a:lnTo>
                      <a:pt x="744" y="627"/>
                    </a:lnTo>
                    <a:lnTo>
                      <a:pt x="778" y="582"/>
                    </a:lnTo>
                    <a:lnTo>
                      <a:pt x="801" y="381"/>
                    </a:lnTo>
                    <a:lnTo>
                      <a:pt x="786" y="338"/>
                    </a:lnTo>
                    <a:lnTo>
                      <a:pt x="813" y="320"/>
                    </a:lnTo>
                    <a:lnTo>
                      <a:pt x="756" y="0"/>
                    </a:lnTo>
                    <a:lnTo>
                      <a:pt x="677" y="40"/>
                    </a:lnTo>
                    <a:lnTo>
                      <a:pt x="622" y="71"/>
                    </a:lnTo>
                    <a:lnTo>
                      <a:pt x="601" y="105"/>
                    </a:lnTo>
                    <a:lnTo>
                      <a:pt x="553" y="150"/>
                    </a:lnTo>
                    <a:lnTo>
                      <a:pt x="502" y="154"/>
                    </a:lnTo>
                    <a:lnTo>
                      <a:pt x="451" y="178"/>
                    </a:lnTo>
                    <a:lnTo>
                      <a:pt x="426" y="193"/>
                    </a:lnTo>
                    <a:lnTo>
                      <a:pt x="391" y="173"/>
                    </a:lnTo>
                    <a:lnTo>
                      <a:pt x="344" y="195"/>
                    </a:lnTo>
                    <a:lnTo>
                      <a:pt x="337" y="186"/>
                    </a:lnTo>
                    <a:lnTo>
                      <a:pt x="380" y="159"/>
                    </a:lnTo>
                    <a:lnTo>
                      <a:pt x="379" y="157"/>
                    </a:lnTo>
                    <a:lnTo>
                      <a:pt x="356" y="153"/>
                    </a:lnTo>
                    <a:lnTo>
                      <a:pt x="340" y="168"/>
                    </a:lnTo>
                    <a:lnTo>
                      <a:pt x="266" y="135"/>
                    </a:lnTo>
                    <a:lnTo>
                      <a:pt x="237" y="150"/>
                    </a:lnTo>
                    <a:lnTo>
                      <a:pt x="243" y="127"/>
                    </a:lnTo>
                    <a:lnTo>
                      <a:pt x="0" y="168"/>
                    </a:lnTo>
                    <a:close/>
                  </a:path>
                </a:pathLst>
              </a:custGeom>
              <a:grpFill/>
              <a:ln w="9525">
                <a:solidFill>
                  <a:srgbClr val="000000"/>
                </a:solidFill>
                <a:prstDash val="solid"/>
                <a:round/>
                <a:headEnd/>
                <a:tailEnd/>
              </a:ln>
            </p:spPr>
            <p:txBody>
              <a:bodyPr/>
              <a:lstStyle/>
              <a:p>
                <a:endParaRPr lang="en-US"/>
              </a:p>
            </p:txBody>
          </p:sp>
          <p:sp>
            <p:nvSpPr>
              <p:cNvPr id="15" name="Freeform 33"/>
              <p:cNvSpPr>
                <a:spLocks/>
              </p:cNvSpPr>
              <p:nvPr/>
            </p:nvSpPr>
            <p:spPr bwMode="auto">
              <a:xfrm>
                <a:off x="5114" y="1867"/>
                <a:ext cx="75" cy="93"/>
              </a:xfrm>
              <a:custGeom>
                <a:avLst/>
                <a:gdLst>
                  <a:gd name="T0" fmla="*/ 0 w 149"/>
                  <a:gd name="T1" fmla="*/ 17 h 187"/>
                  <a:gd name="T2" fmla="*/ 32 w 149"/>
                  <a:gd name="T3" fmla="*/ 179 h 187"/>
                  <a:gd name="T4" fmla="*/ 38 w 149"/>
                  <a:gd name="T5" fmla="*/ 187 h 187"/>
                  <a:gd name="T6" fmla="*/ 93 w 149"/>
                  <a:gd name="T7" fmla="*/ 156 h 187"/>
                  <a:gd name="T8" fmla="*/ 87 w 149"/>
                  <a:gd name="T9" fmla="*/ 106 h 187"/>
                  <a:gd name="T10" fmla="*/ 97 w 149"/>
                  <a:gd name="T11" fmla="*/ 84 h 187"/>
                  <a:gd name="T12" fmla="*/ 111 w 149"/>
                  <a:gd name="T13" fmla="*/ 101 h 187"/>
                  <a:gd name="T14" fmla="*/ 118 w 149"/>
                  <a:gd name="T15" fmla="*/ 134 h 187"/>
                  <a:gd name="T16" fmla="*/ 130 w 149"/>
                  <a:gd name="T17" fmla="*/ 132 h 187"/>
                  <a:gd name="T18" fmla="*/ 149 w 149"/>
                  <a:gd name="T19" fmla="*/ 101 h 187"/>
                  <a:gd name="T20" fmla="*/ 130 w 149"/>
                  <a:gd name="T21" fmla="*/ 57 h 187"/>
                  <a:gd name="T22" fmla="*/ 94 w 149"/>
                  <a:gd name="T23" fmla="*/ 54 h 187"/>
                  <a:gd name="T24" fmla="*/ 72 w 149"/>
                  <a:gd name="T25" fmla="*/ 5 h 187"/>
                  <a:gd name="T26" fmla="*/ 52 w 149"/>
                  <a:gd name="T27" fmla="*/ 0 h 187"/>
                  <a:gd name="T28" fmla="*/ 0 w 149"/>
                  <a:gd name="T29" fmla="*/ 17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87"/>
                  <a:gd name="T47" fmla="*/ 149 w 149"/>
                  <a:gd name="T48" fmla="*/ 187 h 1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87">
                    <a:moveTo>
                      <a:pt x="0" y="17"/>
                    </a:moveTo>
                    <a:lnTo>
                      <a:pt x="32" y="179"/>
                    </a:lnTo>
                    <a:lnTo>
                      <a:pt x="38" y="187"/>
                    </a:lnTo>
                    <a:lnTo>
                      <a:pt x="93" y="156"/>
                    </a:lnTo>
                    <a:lnTo>
                      <a:pt x="87" y="106"/>
                    </a:lnTo>
                    <a:lnTo>
                      <a:pt x="97" y="84"/>
                    </a:lnTo>
                    <a:lnTo>
                      <a:pt x="111" y="101"/>
                    </a:lnTo>
                    <a:lnTo>
                      <a:pt x="118" y="134"/>
                    </a:lnTo>
                    <a:lnTo>
                      <a:pt x="130" y="132"/>
                    </a:lnTo>
                    <a:lnTo>
                      <a:pt x="149" y="101"/>
                    </a:lnTo>
                    <a:lnTo>
                      <a:pt x="130" y="57"/>
                    </a:lnTo>
                    <a:lnTo>
                      <a:pt x="94" y="54"/>
                    </a:lnTo>
                    <a:lnTo>
                      <a:pt x="72" y="5"/>
                    </a:lnTo>
                    <a:lnTo>
                      <a:pt x="52" y="0"/>
                    </a:lnTo>
                    <a:lnTo>
                      <a:pt x="0" y="17"/>
                    </a:lnTo>
                    <a:close/>
                  </a:path>
                </a:pathLst>
              </a:custGeom>
              <a:grpFill/>
              <a:ln w="9525">
                <a:solidFill>
                  <a:srgbClr val="000000"/>
                </a:solidFill>
                <a:prstDash val="solid"/>
                <a:round/>
                <a:headEnd/>
                <a:tailEnd/>
              </a:ln>
            </p:spPr>
            <p:txBody>
              <a:bodyPr/>
              <a:lstStyle/>
              <a:p>
                <a:endParaRPr lang="en-US"/>
              </a:p>
            </p:txBody>
          </p:sp>
          <p:grpSp>
            <p:nvGrpSpPr>
              <p:cNvPr id="16" name="Group 34"/>
              <p:cNvGrpSpPr>
                <a:grpSpLocks/>
              </p:cNvGrpSpPr>
              <p:nvPr/>
            </p:nvGrpSpPr>
            <p:grpSpPr bwMode="auto">
              <a:xfrm>
                <a:off x="363" y="974"/>
                <a:ext cx="5065" cy="3135"/>
                <a:chOff x="363" y="974"/>
                <a:chExt cx="5065" cy="3135"/>
              </a:xfrm>
              <a:grpFill/>
            </p:grpSpPr>
            <p:sp>
              <p:nvSpPr>
                <p:cNvPr id="17" name="Freeform 35"/>
                <p:cNvSpPr>
                  <a:spLocks/>
                </p:cNvSpPr>
                <p:nvPr/>
              </p:nvSpPr>
              <p:spPr bwMode="auto">
                <a:xfrm>
                  <a:off x="3719" y="2957"/>
                  <a:ext cx="369" cy="600"/>
                </a:xfrm>
                <a:custGeom>
                  <a:avLst/>
                  <a:gdLst>
                    <a:gd name="T0" fmla="*/ 0 w 738"/>
                    <a:gd name="T1" fmla="*/ 42 h 1201"/>
                    <a:gd name="T2" fmla="*/ 18 w 738"/>
                    <a:gd name="T3" fmla="*/ 65 h 1201"/>
                    <a:gd name="T4" fmla="*/ 0 w 738"/>
                    <a:gd name="T5" fmla="*/ 807 h 1201"/>
                    <a:gd name="T6" fmla="*/ 46 w 738"/>
                    <a:gd name="T7" fmla="*/ 1166 h 1201"/>
                    <a:gd name="T8" fmla="*/ 97 w 738"/>
                    <a:gd name="T9" fmla="*/ 1177 h 1201"/>
                    <a:gd name="T10" fmla="*/ 119 w 738"/>
                    <a:gd name="T11" fmla="*/ 1066 h 1201"/>
                    <a:gd name="T12" fmla="*/ 140 w 738"/>
                    <a:gd name="T13" fmla="*/ 1096 h 1201"/>
                    <a:gd name="T14" fmla="*/ 143 w 738"/>
                    <a:gd name="T15" fmla="*/ 1151 h 1201"/>
                    <a:gd name="T16" fmla="*/ 169 w 738"/>
                    <a:gd name="T17" fmla="*/ 1176 h 1201"/>
                    <a:gd name="T18" fmla="*/ 127 w 738"/>
                    <a:gd name="T19" fmla="*/ 1201 h 1201"/>
                    <a:gd name="T20" fmla="*/ 232 w 738"/>
                    <a:gd name="T21" fmla="*/ 1174 h 1201"/>
                    <a:gd name="T22" fmla="*/ 253 w 738"/>
                    <a:gd name="T23" fmla="*/ 1140 h 1201"/>
                    <a:gd name="T24" fmla="*/ 236 w 738"/>
                    <a:gd name="T25" fmla="*/ 1120 h 1201"/>
                    <a:gd name="T26" fmla="*/ 245 w 738"/>
                    <a:gd name="T27" fmla="*/ 1091 h 1201"/>
                    <a:gd name="T28" fmla="*/ 195 w 738"/>
                    <a:gd name="T29" fmla="*/ 1045 h 1201"/>
                    <a:gd name="T30" fmla="*/ 198 w 738"/>
                    <a:gd name="T31" fmla="*/ 1007 h 1201"/>
                    <a:gd name="T32" fmla="*/ 738 w 738"/>
                    <a:gd name="T33" fmla="*/ 957 h 1201"/>
                    <a:gd name="T34" fmla="*/ 691 w 738"/>
                    <a:gd name="T35" fmla="*/ 766 h 1201"/>
                    <a:gd name="T36" fmla="*/ 699 w 738"/>
                    <a:gd name="T37" fmla="*/ 700 h 1201"/>
                    <a:gd name="T38" fmla="*/ 721 w 738"/>
                    <a:gd name="T39" fmla="*/ 654 h 1201"/>
                    <a:gd name="T40" fmla="*/ 704 w 738"/>
                    <a:gd name="T41" fmla="*/ 593 h 1201"/>
                    <a:gd name="T42" fmla="*/ 649 w 738"/>
                    <a:gd name="T43" fmla="*/ 506 h 1201"/>
                    <a:gd name="T44" fmla="*/ 512 w 738"/>
                    <a:gd name="T45" fmla="*/ 0 h 1201"/>
                    <a:gd name="T46" fmla="*/ 0 w 738"/>
                    <a:gd name="T47" fmla="*/ 42 h 12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8"/>
                    <a:gd name="T73" fmla="*/ 0 h 1201"/>
                    <a:gd name="T74" fmla="*/ 738 w 738"/>
                    <a:gd name="T75" fmla="*/ 1201 h 12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8" h="1201">
                      <a:moveTo>
                        <a:pt x="0" y="42"/>
                      </a:moveTo>
                      <a:lnTo>
                        <a:pt x="18" y="65"/>
                      </a:lnTo>
                      <a:lnTo>
                        <a:pt x="0" y="807"/>
                      </a:lnTo>
                      <a:lnTo>
                        <a:pt x="46" y="1166"/>
                      </a:lnTo>
                      <a:lnTo>
                        <a:pt x="97" y="1177"/>
                      </a:lnTo>
                      <a:lnTo>
                        <a:pt x="119" y="1066"/>
                      </a:lnTo>
                      <a:lnTo>
                        <a:pt x="140" y="1096"/>
                      </a:lnTo>
                      <a:lnTo>
                        <a:pt x="143" y="1151"/>
                      </a:lnTo>
                      <a:lnTo>
                        <a:pt x="169" y="1176"/>
                      </a:lnTo>
                      <a:lnTo>
                        <a:pt x="127" y="1201"/>
                      </a:lnTo>
                      <a:lnTo>
                        <a:pt x="232" y="1174"/>
                      </a:lnTo>
                      <a:lnTo>
                        <a:pt x="253" y="1140"/>
                      </a:lnTo>
                      <a:lnTo>
                        <a:pt x="236" y="1120"/>
                      </a:lnTo>
                      <a:lnTo>
                        <a:pt x="245" y="1091"/>
                      </a:lnTo>
                      <a:lnTo>
                        <a:pt x="195" y="1045"/>
                      </a:lnTo>
                      <a:lnTo>
                        <a:pt x="198" y="1007"/>
                      </a:lnTo>
                      <a:lnTo>
                        <a:pt x="738" y="957"/>
                      </a:lnTo>
                      <a:lnTo>
                        <a:pt x="691" y="766"/>
                      </a:lnTo>
                      <a:lnTo>
                        <a:pt x="699" y="700"/>
                      </a:lnTo>
                      <a:lnTo>
                        <a:pt x="721" y="654"/>
                      </a:lnTo>
                      <a:lnTo>
                        <a:pt x="704" y="593"/>
                      </a:lnTo>
                      <a:lnTo>
                        <a:pt x="649" y="506"/>
                      </a:lnTo>
                      <a:lnTo>
                        <a:pt x="512" y="0"/>
                      </a:lnTo>
                      <a:lnTo>
                        <a:pt x="0" y="42"/>
                      </a:lnTo>
                      <a:close/>
                    </a:path>
                  </a:pathLst>
                </a:custGeom>
                <a:grpFill/>
                <a:ln w="9525">
                  <a:solidFill>
                    <a:srgbClr val="000000"/>
                  </a:solidFill>
                  <a:prstDash val="solid"/>
                  <a:round/>
                  <a:headEnd/>
                  <a:tailEnd/>
                </a:ln>
              </p:spPr>
              <p:txBody>
                <a:bodyPr/>
                <a:lstStyle/>
                <a:p>
                  <a:endParaRPr lang="en-US"/>
                </a:p>
              </p:txBody>
            </p:sp>
            <p:sp>
              <p:nvSpPr>
                <p:cNvPr id="18" name="Freeform 36"/>
                <p:cNvSpPr>
                  <a:spLocks/>
                </p:cNvSpPr>
                <p:nvPr/>
              </p:nvSpPr>
              <p:spPr bwMode="auto">
                <a:xfrm>
                  <a:off x="1022" y="2585"/>
                  <a:ext cx="662" cy="767"/>
                </a:xfrm>
                <a:custGeom>
                  <a:avLst/>
                  <a:gdLst>
                    <a:gd name="T0" fmla="*/ 0 w 1326"/>
                    <a:gd name="T1" fmla="*/ 1049 h 1535"/>
                    <a:gd name="T2" fmla="*/ 85 w 1326"/>
                    <a:gd name="T3" fmla="*/ 977 h 1535"/>
                    <a:gd name="T4" fmla="*/ 51 w 1326"/>
                    <a:gd name="T5" fmla="*/ 917 h 1535"/>
                    <a:gd name="T6" fmla="*/ 70 w 1326"/>
                    <a:gd name="T7" fmla="*/ 834 h 1535"/>
                    <a:gd name="T8" fmla="*/ 154 w 1326"/>
                    <a:gd name="T9" fmla="*/ 687 h 1535"/>
                    <a:gd name="T10" fmla="*/ 223 w 1326"/>
                    <a:gd name="T11" fmla="*/ 648 h 1535"/>
                    <a:gd name="T12" fmla="*/ 184 w 1326"/>
                    <a:gd name="T13" fmla="*/ 596 h 1535"/>
                    <a:gd name="T14" fmla="*/ 160 w 1326"/>
                    <a:gd name="T15" fmla="*/ 453 h 1535"/>
                    <a:gd name="T16" fmla="*/ 188 w 1326"/>
                    <a:gd name="T17" fmla="*/ 197 h 1535"/>
                    <a:gd name="T18" fmla="*/ 231 w 1326"/>
                    <a:gd name="T19" fmla="*/ 183 h 1535"/>
                    <a:gd name="T20" fmla="*/ 305 w 1326"/>
                    <a:gd name="T21" fmla="*/ 229 h 1535"/>
                    <a:gd name="T22" fmla="*/ 369 w 1326"/>
                    <a:gd name="T23" fmla="*/ 0 h 1535"/>
                    <a:gd name="T24" fmla="*/ 1326 w 1326"/>
                    <a:gd name="T25" fmla="*/ 162 h 1535"/>
                    <a:gd name="T26" fmla="*/ 1125 w 1326"/>
                    <a:gd name="T27" fmla="*/ 1535 h 1535"/>
                    <a:gd name="T28" fmla="*/ 833 w 1326"/>
                    <a:gd name="T29" fmla="*/ 1490 h 1535"/>
                    <a:gd name="T30" fmla="*/ 649 w 1326"/>
                    <a:gd name="T31" fmla="*/ 1439 h 1535"/>
                    <a:gd name="T32" fmla="*/ 275 w 1326"/>
                    <a:gd name="T33" fmla="*/ 1218 h 1535"/>
                    <a:gd name="T34" fmla="*/ 0 w 1326"/>
                    <a:gd name="T35" fmla="*/ 1049 h 15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6"/>
                    <a:gd name="T55" fmla="*/ 0 h 1535"/>
                    <a:gd name="T56" fmla="*/ 1326 w 1326"/>
                    <a:gd name="T57" fmla="*/ 1535 h 15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6" h="1535">
                      <a:moveTo>
                        <a:pt x="0" y="1049"/>
                      </a:moveTo>
                      <a:lnTo>
                        <a:pt x="85" y="977"/>
                      </a:lnTo>
                      <a:lnTo>
                        <a:pt x="51" y="917"/>
                      </a:lnTo>
                      <a:lnTo>
                        <a:pt x="70" y="834"/>
                      </a:lnTo>
                      <a:lnTo>
                        <a:pt x="154" y="687"/>
                      </a:lnTo>
                      <a:lnTo>
                        <a:pt x="223" y="648"/>
                      </a:lnTo>
                      <a:lnTo>
                        <a:pt x="184" y="596"/>
                      </a:lnTo>
                      <a:lnTo>
                        <a:pt x="160" y="453"/>
                      </a:lnTo>
                      <a:lnTo>
                        <a:pt x="188" y="197"/>
                      </a:lnTo>
                      <a:lnTo>
                        <a:pt x="231" y="183"/>
                      </a:lnTo>
                      <a:lnTo>
                        <a:pt x="305" y="229"/>
                      </a:lnTo>
                      <a:lnTo>
                        <a:pt x="369" y="0"/>
                      </a:lnTo>
                      <a:lnTo>
                        <a:pt x="1326" y="162"/>
                      </a:lnTo>
                      <a:lnTo>
                        <a:pt x="1125" y="1535"/>
                      </a:lnTo>
                      <a:lnTo>
                        <a:pt x="833" y="1490"/>
                      </a:lnTo>
                      <a:lnTo>
                        <a:pt x="649" y="1439"/>
                      </a:lnTo>
                      <a:lnTo>
                        <a:pt x="275" y="1218"/>
                      </a:lnTo>
                      <a:lnTo>
                        <a:pt x="0" y="1049"/>
                      </a:lnTo>
                      <a:close/>
                    </a:path>
                  </a:pathLst>
                </a:custGeom>
                <a:grpFill/>
                <a:ln w="9525">
                  <a:solidFill>
                    <a:srgbClr val="000000"/>
                  </a:solidFill>
                  <a:prstDash val="solid"/>
                  <a:round/>
                  <a:headEnd/>
                  <a:tailEnd/>
                </a:ln>
              </p:spPr>
              <p:txBody>
                <a:bodyPr/>
                <a:lstStyle/>
                <a:p>
                  <a:endParaRPr lang="en-US"/>
                </a:p>
              </p:txBody>
            </p:sp>
            <p:sp>
              <p:nvSpPr>
                <p:cNvPr id="19" name="Freeform 37"/>
                <p:cNvSpPr>
                  <a:spLocks/>
                </p:cNvSpPr>
                <p:nvPr/>
              </p:nvSpPr>
              <p:spPr bwMode="auto">
                <a:xfrm>
                  <a:off x="3077" y="2804"/>
                  <a:ext cx="490" cy="442"/>
                </a:xfrm>
                <a:custGeom>
                  <a:avLst/>
                  <a:gdLst>
                    <a:gd name="T0" fmla="*/ 0 w 979"/>
                    <a:gd name="T1" fmla="*/ 28 h 882"/>
                    <a:gd name="T2" fmla="*/ 42 w 979"/>
                    <a:gd name="T3" fmla="*/ 302 h 882"/>
                    <a:gd name="T4" fmla="*/ 33 w 979"/>
                    <a:gd name="T5" fmla="*/ 729 h 882"/>
                    <a:gd name="T6" fmla="*/ 52 w 979"/>
                    <a:gd name="T7" fmla="*/ 752 h 882"/>
                    <a:gd name="T8" fmla="*/ 122 w 979"/>
                    <a:gd name="T9" fmla="*/ 750 h 882"/>
                    <a:gd name="T10" fmla="*/ 126 w 979"/>
                    <a:gd name="T11" fmla="*/ 882 h 882"/>
                    <a:gd name="T12" fmla="*/ 709 w 979"/>
                    <a:gd name="T13" fmla="*/ 873 h 882"/>
                    <a:gd name="T14" fmla="*/ 694 w 979"/>
                    <a:gd name="T15" fmla="*/ 739 h 882"/>
                    <a:gd name="T16" fmla="*/ 746 w 979"/>
                    <a:gd name="T17" fmla="*/ 594 h 882"/>
                    <a:gd name="T18" fmla="*/ 819 w 979"/>
                    <a:gd name="T19" fmla="*/ 491 h 882"/>
                    <a:gd name="T20" fmla="*/ 814 w 979"/>
                    <a:gd name="T21" fmla="*/ 462 h 882"/>
                    <a:gd name="T22" fmla="*/ 870 w 979"/>
                    <a:gd name="T23" fmla="*/ 372 h 882"/>
                    <a:gd name="T24" fmla="*/ 896 w 979"/>
                    <a:gd name="T25" fmla="*/ 273 h 882"/>
                    <a:gd name="T26" fmla="*/ 887 w 979"/>
                    <a:gd name="T27" fmla="*/ 264 h 882"/>
                    <a:gd name="T28" fmla="*/ 936 w 979"/>
                    <a:gd name="T29" fmla="*/ 227 h 882"/>
                    <a:gd name="T30" fmla="*/ 979 w 979"/>
                    <a:gd name="T31" fmla="*/ 137 h 882"/>
                    <a:gd name="T32" fmla="*/ 964 w 979"/>
                    <a:gd name="T33" fmla="*/ 118 h 882"/>
                    <a:gd name="T34" fmla="*/ 835 w 979"/>
                    <a:gd name="T35" fmla="*/ 127 h 882"/>
                    <a:gd name="T36" fmla="*/ 871 w 979"/>
                    <a:gd name="T37" fmla="*/ 78 h 882"/>
                    <a:gd name="T38" fmla="*/ 859 w 979"/>
                    <a:gd name="T39" fmla="*/ 0 h 882"/>
                    <a:gd name="T40" fmla="*/ 0 w 979"/>
                    <a:gd name="T41" fmla="*/ 28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9"/>
                    <a:gd name="T64" fmla="*/ 0 h 882"/>
                    <a:gd name="T65" fmla="*/ 979 w 979"/>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9" h="882">
                      <a:moveTo>
                        <a:pt x="0" y="28"/>
                      </a:moveTo>
                      <a:lnTo>
                        <a:pt x="42" y="302"/>
                      </a:lnTo>
                      <a:lnTo>
                        <a:pt x="33" y="729"/>
                      </a:lnTo>
                      <a:lnTo>
                        <a:pt x="52" y="752"/>
                      </a:lnTo>
                      <a:lnTo>
                        <a:pt x="122" y="750"/>
                      </a:lnTo>
                      <a:lnTo>
                        <a:pt x="126" y="882"/>
                      </a:lnTo>
                      <a:lnTo>
                        <a:pt x="709" y="873"/>
                      </a:lnTo>
                      <a:lnTo>
                        <a:pt x="694" y="739"/>
                      </a:lnTo>
                      <a:lnTo>
                        <a:pt x="746" y="594"/>
                      </a:lnTo>
                      <a:lnTo>
                        <a:pt x="819" y="491"/>
                      </a:lnTo>
                      <a:lnTo>
                        <a:pt x="814" y="462"/>
                      </a:lnTo>
                      <a:lnTo>
                        <a:pt x="870" y="372"/>
                      </a:lnTo>
                      <a:lnTo>
                        <a:pt x="896" y="273"/>
                      </a:lnTo>
                      <a:lnTo>
                        <a:pt x="887" y="264"/>
                      </a:lnTo>
                      <a:lnTo>
                        <a:pt x="936" y="227"/>
                      </a:lnTo>
                      <a:lnTo>
                        <a:pt x="979" y="137"/>
                      </a:lnTo>
                      <a:lnTo>
                        <a:pt x="964" y="118"/>
                      </a:lnTo>
                      <a:lnTo>
                        <a:pt x="835" y="127"/>
                      </a:lnTo>
                      <a:lnTo>
                        <a:pt x="871" y="78"/>
                      </a:lnTo>
                      <a:lnTo>
                        <a:pt x="859" y="0"/>
                      </a:lnTo>
                      <a:lnTo>
                        <a:pt x="0" y="28"/>
                      </a:lnTo>
                      <a:close/>
                    </a:path>
                  </a:pathLst>
                </a:custGeom>
                <a:grpFill/>
                <a:ln w="9525">
                  <a:solidFill>
                    <a:srgbClr val="000000"/>
                  </a:solidFill>
                  <a:prstDash val="solid"/>
                  <a:round/>
                  <a:headEnd/>
                  <a:tailEnd/>
                </a:ln>
              </p:spPr>
              <p:txBody>
                <a:bodyPr/>
                <a:lstStyle/>
                <a:p>
                  <a:endParaRPr lang="en-US"/>
                </a:p>
              </p:txBody>
            </p:sp>
            <p:sp>
              <p:nvSpPr>
                <p:cNvPr id="20" name="Freeform 38"/>
                <p:cNvSpPr>
                  <a:spLocks/>
                </p:cNvSpPr>
                <p:nvPr/>
              </p:nvSpPr>
              <p:spPr bwMode="auto">
                <a:xfrm>
                  <a:off x="363" y="1753"/>
                  <a:ext cx="770" cy="1320"/>
                </a:xfrm>
                <a:custGeom>
                  <a:avLst/>
                  <a:gdLst>
                    <a:gd name="T0" fmla="*/ 35 w 1539"/>
                    <a:gd name="T1" fmla="*/ 480 h 2639"/>
                    <a:gd name="T2" fmla="*/ 55 w 1539"/>
                    <a:gd name="T3" fmla="*/ 536 h 2639"/>
                    <a:gd name="T4" fmla="*/ 10 w 1539"/>
                    <a:gd name="T5" fmla="*/ 742 h 2639"/>
                    <a:gd name="T6" fmla="*/ 37 w 1539"/>
                    <a:gd name="T7" fmla="*/ 803 h 2639"/>
                    <a:gd name="T8" fmla="*/ 157 w 1539"/>
                    <a:gd name="T9" fmla="*/ 1074 h 2639"/>
                    <a:gd name="T10" fmla="*/ 171 w 1539"/>
                    <a:gd name="T11" fmla="*/ 1067 h 2639"/>
                    <a:gd name="T12" fmla="*/ 178 w 1539"/>
                    <a:gd name="T13" fmla="*/ 1007 h 2639"/>
                    <a:gd name="T14" fmla="*/ 198 w 1539"/>
                    <a:gd name="T15" fmla="*/ 1000 h 2639"/>
                    <a:gd name="T16" fmla="*/ 218 w 1539"/>
                    <a:gd name="T17" fmla="*/ 1015 h 2639"/>
                    <a:gd name="T18" fmla="*/ 182 w 1539"/>
                    <a:gd name="T19" fmla="*/ 1051 h 2639"/>
                    <a:gd name="T20" fmla="*/ 197 w 1539"/>
                    <a:gd name="T21" fmla="*/ 1071 h 2639"/>
                    <a:gd name="T22" fmla="*/ 228 w 1539"/>
                    <a:gd name="T23" fmla="*/ 1187 h 2639"/>
                    <a:gd name="T24" fmla="*/ 207 w 1539"/>
                    <a:gd name="T25" fmla="*/ 1181 h 2639"/>
                    <a:gd name="T26" fmla="*/ 168 w 1539"/>
                    <a:gd name="T27" fmla="*/ 1135 h 2639"/>
                    <a:gd name="T28" fmla="*/ 178 w 1539"/>
                    <a:gd name="T29" fmla="*/ 1088 h 2639"/>
                    <a:gd name="T30" fmla="*/ 155 w 1539"/>
                    <a:gd name="T31" fmla="*/ 1091 h 2639"/>
                    <a:gd name="T32" fmla="*/ 135 w 1539"/>
                    <a:gd name="T33" fmla="*/ 1142 h 2639"/>
                    <a:gd name="T34" fmla="*/ 140 w 1539"/>
                    <a:gd name="T35" fmla="*/ 1249 h 2639"/>
                    <a:gd name="T36" fmla="*/ 168 w 1539"/>
                    <a:gd name="T37" fmla="*/ 1296 h 2639"/>
                    <a:gd name="T38" fmla="*/ 222 w 1539"/>
                    <a:gd name="T39" fmla="*/ 1337 h 2639"/>
                    <a:gd name="T40" fmla="*/ 203 w 1539"/>
                    <a:gd name="T41" fmla="*/ 1391 h 2639"/>
                    <a:gd name="T42" fmla="*/ 171 w 1539"/>
                    <a:gd name="T43" fmla="*/ 1399 h 2639"/>
                    <a:gd name="T44" fmla="*/ 168 w 1539"/>
                    <a:gd name="T45" fmla="*/ 1467 h 2639"/>
                    <a:gd name="T46" fmla="*/ 242 w 1539"/>
                    <a:gd name="T47" fmla="*/ 1625 h 2639"/>
                    <a:gd name="T48" fmla="*/ 303 w 1539"/>
                    <a:gd name="T49" fmla="*/ 1723 h 2639"/>
                    <a:gd name="T50" fmla="*/ 293 w 1539"/>
                    <a:gd name="T51" fmla="*/ 1780 h 2639"/>
                    <a:gd name="T52" fmla="*/ 328 w 1539"/>
                    <a:gd name="T53" fmla="*/ 1817 h 2639"/>
                    <a:gd name="T54" fmla="*/ 313 w 1539"/>
                    <a:gd name="T55" fmla="*/ 1855 h 2639"/>
                    <a:gd name="T56" fmla="*/ 291 w 1539"/>
                    <a:gd name="T57" fmla="*/ 1945 h 2639"/>
                    <a:gd name="T58" fmla="*/ 320 w 1539"/>
                    <a:gd name="T59" fmla="*/ 1981 h 2639"/>
                    <a:gd name="T60" fmla="*/ 507 w 1539"/>
                    <a:gd name="T61" fmla="*/ 2049 h 2639"/>
                    <a:gd name="T62" fmla="*/ 582 w 1539"/>
                    <a:gd name="T63" fmla="*/ 2150 h 2639"/>
                    <a:gd name="T64" fmla="*/ 671 w 1539"/>
                    <a:gd name="T65" fmla="*/ 2183 h 2639"/>
                    <a:gd name="T66" fmla="*/ 673 w 1539"/>
                    <a:gd name="T67" fmla="*/ 2249 h 2639"/>
                    <a:gd name="T68" fmla="*/ 733 w 1539"/>
                    <a:gd name="T69" fmla="*/ 2265 h 2639"/>
                    <a:gd name="T70" fmla="*/ 813 w 1539"/>
                    <a:gd name="T71" fmla="*/ 2369 h 2639"/>
                    <a:gd name="T72" fmla="*/ 856 w 1539"/>
                    <a:gd name="T73" fmla="*/ 2462 h 2639"/>
                    <a:gd name="T74" fmla="*/ 858 w 1539"/>
                    <a:gd name="T75" fmla="*/ 2604 h 2639"/>
                    <a:gd name="T76" fmla="*/ 1401 w 1539"/>
                    <a:gd name="T77" fmla="*/ 2639 h 2639"/>
                    <a:gd name="T78" fmla="*/ 1367 w 1539"/>
                    <a:gd name="T79" fmla="*/ 2579 h 2639"/>
                    <a:gd name="T80" fmla="*/ 1386 w 1539"/>
                    <a:gd name="T81" fmla="*/ 2496 h 2639"/>
                    <a:gd name="T82" fmla="*/ 1470 w 1539"/>
                    <a:gd name="T83" fmla="*/ 2349 h 2639"/>
                    <a:gd name="T84" fmla="*/ 1539 w 1539"/>
                    <a:gd name="T85" fmla="*/ 2310 h 2639"/>
                    <a:gd name="T86" fmla="*/ 1500 w 1539"/>
                    <a:gd name="T87" fmla="*/ 2258 h 2639"/>
                    <a:gd name="T88" fmla="*/ 1476 w 1539"/>
                    <a:gd name="T89" fmla="*/ 2115 h 2639"/>
                    <a:gd name="T90" fmla="*/ 748 w 1539"/>
                    <a:gd name="T91" fmla="*/ 1018 h 2639"/>
                    <a:gd name="T92" fmla="*/ 690 w 1539"/>
                    <a:gd name="T93" fmla="*/ 908 h 2639"/>
                    <a:gd name="T94" fmla="*/ 875 w 1539"/>
                    <a:gd name="T95" fmla="*/ 205 h 2639"/>
                    <a:gd name="T96" fmla="*/ 147 w 1539"/>
                    <a:gd name="T97" fmla="*/ 0 h 2639"/>
                    <a:gd name="T98" fmla="*/ 125 w 1539"/>
                    <a:gd name="T99" fmla="*/ 43 h 2639"/>
                    <a:gd name="T100" fmla="*/ 133 w 1539"/>
                    <a:gd name="T101" fmla="*/ 134 h 2639"/>
                    <a:gd name="T102" fmla="*/ 0 w 1539"/>
                    <a:gd name="T103" fmla="*/ 353 h 2639"/>
                    <a:gd name="T104" fmla="*/ 35 w 1539"/>
                    <a:gd name="T105" fmla="*/ 480 h 26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9"/>
                    <a:gd name="T160" fmla="*/ 0 h 2639"/>
                    <a:gd name="T161" fmla="*/ 1539 w 1539"/>
                    <a:gd name="T162" fmla="*/ 2639 h 26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9" h="2639">
                      <a:moveTo>
                        <a:pt x="35" y="480"/>
                      </a:moveTo>
                      <a:lnTo>
                        <a:pt x="55" y="536"/>
                      </a:lnTo>
                      <a:lnTo>
                        <a:pt x="10" y="742"/>
                      </a:lnTo>
                      <a:lnTo>
                        <a:pt x="37" y="803"/>
                      </a:lnTo>
                      <a:lnTo>
                        <a:pt x="157" y="1074"/>
                      </a:lnTo>
                      <a:lnTo>
                        <a:pt x="171" y="1067"/>
                      </a:lnTo>
                      <a:lnTo>
                        <a:pt x="178" y="1007"/>
                      </a:lnTo>
                      <a:lnTo>
                        <a:pt x="198" y="1000"/>
                      </a:lnTo>
                      <a:lnTo>
                        <a:pt x="218" y="1015"/>
                      </a:lnTo>
                      <a:lnTo>
                        <a:pt x="182" y="1051"/>
                      </a:lnTo>
                      <a:lnTo>
                        <a:pt x="197" y="1071"/>
                      </a:lnTo>
                      <a:lnTo>
                        <a:pt x="228" y="1187"/>
                      </a:lnTo>
                      <a:lnTo>
                        <a:pt x="207" y="1181"/>
                      </a:lnTo>
                      <a:lnTo>
                        <a:pt x="168" y="1135"/>
                      </a:lnTo>
                      <a:lnTo>
                        <a:pt x="178" y="1088"/>
                      </a:lnTo>
                      <a:lnTo>
                        <a:pt x="155" y="1091"/>
                      </a:lnTo>
                      <a:lnTo>
                        <a:pt x="135" y="1142"/>
                      </a:lnTo>
                      <a:lnTo>
                        <a:pt x="140" y="1249"/>
                      </a:lnTo>
                      <a:lnTo>
                        <a:pt x="168" y="1296"/>
                      </a:lnTo>
                      <a:lnTo>
                        <a:pt x="222" y="1337"/>
                      </a:lnTo>
                      <a:lnTo>
                        <a:pt x="203" y="1391"/>
                      </a:lnTo>
                      <a:lnTo>
                        <a:pt x="171" y="1399"/>
                      </a:lnTo>
                      <a:lnTo>
                        <a:pt x="168" y="1467"/>
                      </a:lnTo>
                      <a:lnTo>
                        <a:pt x="242" y="1625"/>
                      </a:lnTo>
                      <a:lnTo>
                        <a:pt x="303" y="1723"/>
                      </a:lnTo>
                      <a:lnTo>
                        <a:pt x="293" y="1780"/>
                      </a:lnTo>
                      <a:lnTo>
                        <a:pt x="328" y="1817"/>
                      </a:lnTo>
                      <a:lnTo>
                        <a:pt x="313" y="1855"/>
                      </a:lnTo>
                      <a:lnTo>
                        <a:pt x="291" y="1945"/>
                      </a:lnTo>
                      <a:lnTo>
                        <a:pt x="320" y="1981"/>
                      </a:lnTo>
                      <a:lnTo>
                        <a:pt x="507" y="2049"/>
                      </a:lnTo>
                      <a:lnTo>
                        <a:pt x="582" y="2150"/>
                      </a:lnTo>
                      <a:lnTo>
                        <a:pt x="671" y="2183"/>
                      </a:lnTo>
                      <a:lnTo>
                        <a:pt x="673" y="2249"/>
                      </a:lnTo>
                      <a:lnTo>
                        <a:pt x="733" y="2265"/>
                      </a:lnTo>
                      <a:lnTo>
                        <a:pt x="813" y="2369"/>
                      </a:lnTo>
                      <a:lnTo>
                        <a:pt x="856" y="2462"/>
                      </a:lnTo>
                      <a:lnTo>
                        <a:pt x="858" y="2604"/>
                      </a:lnTo>
                      <a:lnTo>
                        <a:pt x="1401" y="2639"/>
                      </a:lnTo>
                      <a:lnTo>
                        <a:pt x="1367" y="2579"/>
                      </a:lnTo>
                      <a:lnTo>
                        <a:pt x="1386" y="2496"/>
                      </a:lnTo>
                      <a:lnTo>
                        <a:pt x="1470" y="2349"/>
                      </a:lnTo>
                      <a:lnTo>
                        <a:pt x="1539" y="2310"/>
                      </a:lnTo>
                      <a:lnTo>
                        <a:pt x="1500" y="2258"/>
                      </a:lnTo>
                      <a:lnTo>
                        <a:pt x="1476" y="2115"/>
                      </a:lnTo>
                      <a:lnTo>
                        <a:pt x="748" y="1018"/>
                      </a:lnTo>
                      <a:lnTo>
                        <a:pt x="690" y="908"/>
                      </a:lnTo>
                      <a:lnTo>
                        <a:pt x="875" y="205"/>
                      </a:lnTo>
                      <a:lnTo>
                        <a:pt x="147" y="0"/>
                      </a:lnTo>
                      <a:lnTo>
                        <a:pt x="125" y="43"/>
                      </a:lnTo>
                      <a:lnTo>
                        <a:pt x="133" y="134"/>
                      </a:lnTo>
                      <a:lnTo>
                        <a:pt x="0" y="353"/>
                      </a:lnTo>
                      <a:lnTo>
                        <a:pt x="35" y="480"/>
                      </a:lnTo>
                      <a:close/>
                    </a:path>
                  </a:pathLst>
                </a:custGeom>
                <a:grpFill/>
                <a:ln w="9525">
                  <a:solidFill>
                    <a:srgbClr val="000000"/>
                  </a:solidFill>
                  <a:prstDash val="solid"/>
                  <a:round/>
                  <a:headEnd/>
                  <a:tailEnd/>
                </a:ln>
              </p:spPr>
              <p:txBody>
                <a:bodyPr/>
                <a:lstStyle/>
                <a:p>
                  <a:endParaRPr lang="en-US"/>
                </a:p>
              </p:txBody>
            </p:sp>
            <p:sp>
              <p:nvSpPr>
                <p:cNvPr id="21" name="Freeform 39"/>
                <p:cNvSpPr>
                  <a:spLocks/>
                </p:cNvSpPr>
                <p:nvPr/>
              </p:nvSpPr>
              <p:spPr bwMode="auto">
                <a:xfrm>
                  <a:off x="1684" y="2178"/>
                  <a:ext cx="706" cy="558"/>
                </a:xfrm>
                <a:custGeom>
                  <a:avLst/>
                  <a:gdLst>
                    <a:gd name="T0" fmla="*/ 0 w 1412"/>
                    <a:gd name="T1" fmla="*/ 974 h 1115"/>
                    <a:gd name="T2" fmla="*/ 137 w 1412"/>
                    <a:gd name="T3" fmla="*/ 0 h 1115"/>
                    <a:gd name="T4" fmla="*/ 1047 w 1412"/>
                    <a:gd name="T5" fmla="*/ 103 h 1115"/>
                    <a:gd name="T6" fmla="*/ 1412 w 1412"/>
                    <a:gd name="T7" fmla="*/ 132 h 1115"/>
                    <a:gd name="T8" fmla="*/ 1397 w 1412"/>
                    <a:gd name="T9" fmla="*/ 375 h 1115"/>
                    <a:gd name="T10" fmla="*/ 1347 w 1412"/>
                    <a:gd name="T11" fmla="*/ 1115 h 1115"/>
                    <a:gd name="T12" fmla="*/ 1162 w 1412"/>
                    <a:gd name="T13" fmla="*/ 1102 h 1115"/>
                    <a:gd name="T14" fmla="*/ 582 w 1412"/>
                    <a:gd name="T15" fmla="*/ 1052 h 1115"/>
                    <a:gd name="T16" fmla="*/ 0 w 1412"/>
                    <a:gd name="T17" fmla="*/ 974 h 1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2"/>
                    <a:gd name="T28" fmla="*/ 0 h 1115"/>
                    <a:gd name="T29" fmla="*/ 1412 w 1412"/>
                    <a:gd name="T30" fmla="*/ 1115 h 1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2" h="1115">
                      <a:moveTo>
                        <a:pt x="0" y="974"/>
                      </a:moveTo>
                      <a:lnTo>
                        <a:pt x="137" y="0"/>
                      </a:lnTo>
                      <a:lnTo>
                        <a:pt x="1047" y="103"/>
                      </a:lnTo>
                      <a:lnTo>
                        <a:pt x="1412" y="132"/>
                      </a:lnTo>
                      <a:lnTo>
                        <a:pt x="1397" y="375"/>
                      </a:lnTo>
                      <a:lnTo>
                        <a:pt x="1347" y="1115"/>
                      </a:lnTo>
                      <a:lnTo>
                        <a:pt x="1162" y="1102"/>
                      </a:lnTo>
                      <a:lnTo>
                        <a:pt x="582" y="1052"/>
                      </a:lnTo>
                      <a:lnTo>
                        <a:pt x="0" y="974"/>
                      </a:lnTo>
                      <a:close/>
                    </a:path>
                  </a:pathLst>
                </a:custGeom>
                <a:grpFill/>
                <a:ln w="9525">
                  <a:solidFill>
                    <a:srgbClr val="000000"/>
                  </a:solidFill>
                  <a:prstDash val="solid"/>
                  <a:round/>
                  <a:headEnd/>
                  <a:tailEnd/>
                </a:ln>
              </p:spPr>
              <p:txBody>
                <a:bodyPr/>
                <a:lstStyle/>
                <a:p>
                  <a:endParaRPr lang="en-US"/>
                </a:p>
              </p:txBody>
            </p:sp>
            <p:sp>
              <p:nvSpPr>
                <p:cNvPr id="22" name="Freeform 40"/>
                <p:cNvSpPr>
                  <a:spLocks/>
                </p:cNvSpPr>
                <p:nvPr/>
              </p:nvSpPr>
              <p:spPr bwMode="auto">
                <a:xfrm>
                  <a:off x="4963" y="1875"/>
                  <a:ext cx="167" cy="159"/>
                </a:xfrm>
                <a:custGeom>
                  <a:avLst/>
                  <a:gdLst>
                    <a:gd name="T0" fmla="*/ 0 w 334"/>
                    <a:gd name="T1" fmla="*/ 66 h 318"/>
                    <a:gd name="T2" fmla="*/ 28 w 334"/>
                    <a:gd name="T3" fmla="*/ 231 h 318"/>
                    <a:gd name="T4" fmla="*/ 28 w 334"/>
                    <a:gd name="T5" fmla="*/ 318 h 318"/>
                    <a:gd name="T6" fmla="*/ 54 w 334"/>
                    <a:gd name="T7" fmla="*/ 308 h 318"/>
                    <a:gd name="T8" fmla="*/ 70 w 334"/>
                    <a:gd name="T9" fmla="*/ 287 h 318"/>
                    <a:gd name="T10" fmla="*/ 120 w 334"/>
                    <a:gd name="T11" fmla="*/ 266 h 318"/>
                    <a:gd name="T12" fmla="*/ 140 w 334"/>
                    <a:gd name="T13" fmla="*/ 221 h 318"/>
                    <a:gd name="T14" fmla="*/ 153 w 334"/>
                    <a:gd name="T15" fmla="*/ 231 h 318"/>
                    <a:gd name="T16" fmla="*/ 188 w 334"/>
                    <a:gd name="T17" fmla="*/ 217 h 318"/>
                    <a:gd name="T18" fmla="*/ 239 w 334"/>
                    <a:gd name="T19" fmla="*/ 205 h 318"/>
                    <a:gd name="T20" fmla="*/ 244 w 334"/>
                    <a:gd name="T21" fmla="*/ 191 h 318"/>
                    <a:gd name="T22" fmla="*/ 256 w 334"/>
                    <a:gd name="T23" fmla="*/ 197 h 318"/>
                    <a:gd name="T24" fmla="*/ 272 w 334"/>
                    <a:gd name="T25" fmla="*/ 182 h 318"/>
                    <a:gd name="T26" fmla="*/ 300 w 334"/>
                    <a:gd name="T27" fmla="*/ 179 h 318"/>
                    <a:gd name="T28" fmla="*/ 334 w 334"/>
                    <a:gd name="T29" fmla="*/ 162 h 318"/>
                    <a:gd name="T30" fmla="*/ 302 w 334"/>
                    <a:gd name="T31" fmla="*/ 0 h 318"/>
                    <a:gd name="T32" fmla="*/ 0 w 334"/>
                    <a:gd name="T33" fmla="*/ 66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4"/>
                    <a:gd name="T52" fmla="*/ 0 h 318"/>
                    <a:gd name="T53" fmla="*/ 334 w 334"/>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4" h="318">
                      <a:moveTo>
                        <a:pt x="0" y="66"/>
                      </a:moveTo>
                      <a:lnTo>
                        <a:pt x="28" y="231"/>
                      </a:lnTo>
                      <a:lnTo>
                        <a:pt x="28" y="318"/>
                      </a:lnTo>
                      <a:lnTo>
                        <a:pt x="54" y="308"/>
                      </a:lnTo>
                      <a:lnTo>
                        <a:pt x="70" y="287"/>
                      </a:lnTo>
                      <a:lnTo>
                        <a:pt x="120" y="266"/>
                      </a:lnTo>
                      <a:lnTo>
                        <a:pt x="140" y="221"/>
                      </a:lnTo>
                      <a:lnTo>
                        <a:pt x="153" y="231"/>
                      </a:lnTo>
                      <a:lnTo>
                        <a:pt x="188" y="217"/>
                      </a:lnTo>
                      <a:lnTo>
                        <a:pt x="239" y="205"/>
                      </a:lnTo>
                      <a:lnTo>
                        <a:pt x="244" y="191"/>
                      </a:lnTo>
                      <a:lnTo>
                        <a:pt x="256" y="197"/>
                      </a:lnTo>
                      <a:lnTo>
                        <a:pt x="272" y="182"/>
                      </a:lnTo>
                      <a:lnTo>
                        <a:pt x="300" y="179"/>
                      </a:lnTo>
                      <a:lnTo>
                        <a:pt x="334" y="162"/>
                      </a:lnTo>
                      <a:lnTo>
                        <a:pt x="302" y="0"/>
                      </a:lnTo>
                      <a:lnTo>
                        <a:pt x="0" y="66"/>
                      </a:lnTo>
                      <a:close/>
                    </a:path>
                  </a:pathLst>
                </a:custGeom>
                <a:grpFill/>
                <a:ln w="9525">
                  <a:solidFill>
                    <a:srgbClr val="000000"/>
                  </a:solidFill>
                  <a:prstDash val="solid"/>
                  <a:round/>
                  <a:headEnd/>
                  <a:tailEnd/>
                </a:ln>
              </p:spPr>
              <p:txBody>
                <a:bodyPr/>
                <a:lstStyle/>
                <a:p>
                  <a:endParaRPr lang="en-US"/>
                </a:p>
              </p:txBody>
            </p:sp>
            <p:sp>
              <p:nvSpPr>
                <p:cNvPr id="23" name="Freeform 41"/>
                <p:cNvSpPr>
                  <a:spLocks/>
                </p:cNvSpPr>
                <p:nvPr/>
              </p:nvSpPr>
              <p:spPr bwMode="auto">
                <a:xfrm>
                  <a:off x="3816" y="3415"/>
                  <a:ext cx="880" cy="668"/>
                </a:xfrm>
                <a:custGeom>
                  <a:avLst/>
                  <a:gdLst>
                    <a:gd name="T0" fmla="*/ 0 w 1759"/>
                    <a:gd name="T1" fmla="*/ 127 h 1334"/>
                    <a:gd name="T2" fmla="*/ 41 w 1759"/>
                    <a:gd name="T3" fmla="*/ 202 h 1334"/>
                    <a:gd name="T4" fmla="*/ 37 w 1759"/>
                    <a:gd name="T5" fmla="*/ 256 h 1334"/>
                    <a:gd name="T6" fmla="*/ 99 w 1759"/>
                    <a:gd name="T7" fmla="*/ 217 h 1334"/>
                    <a:gd name="T8" fmla="*/ 114 w 1759"/>
                    <a:gd name="T9" fmla="*/ 205 h 1334"/>
                    <a:gd name="T10" fmla="*/ 145 w 1759"/>
                    <a:gd name="T11" fmla="*/ 201 h 1334"/>
                    <a:gd name="T12" fmla="*/ 219 w 1759"/>
                    <a:gd name="T13" fmla="*/ 207 h 1334"/>
                    <a:gd name="T14" fmla="*/ 258 w 1759"/>
                    <a:gd name="T15" fmla="*/ 195 h 1334"/>
                    <a:gd name="T16" fmla="*/ 322 w 1759"/>
                    <a:gd name="T17" fmla="*/ 199 h 1334"/>
                    <a:gd name="T18" fmla="*/ 268 w 1759"/>
                    <a:gd name="T19" fmla="*/ 215 h 1334"/>
                    <a:gd name="T20" fmla="*/ 411 w 1759"/>
                    <a:gd name="T21" fmla="*/ 263 h 1334"/>
                    <a:gd name="T22" fmla="*/ 419 w 1759"/>
                    <a:gd name="T23" fmla="*/ 254 h 1334"/>
                    <a:gd name="T24" fmla="*/ 424 w 1759"/>
                    <a:gd name="T25" fmla="*/ 269 h 1334"/>
                    <a:gd name="T26" fmla="*/ 509 w 1759"/>
                    <a:gd name="T27" fmla="*/ 327 h 1334"/>
                    <a:gd name="T28" fmla="*/ 482 w 1759"/>
                    <a:gd name="T29" fmla="*/ 320 h 1334"/>
                    <a:gd name="T30" fmla="*/ 544 w 1759"/>
                    <a:gd name="T31" fmla="*/ 349 h 1334"/>
                    <a:gd name="T32" fmla="*/ 594 w 1759"/>
                    <a:gd name="T33" fmla="*/ 326 h 1334"/>
                    <a:gd name="T34" fmla="*/ 667 w 1759"/>
                    <a:gd name="T35" fmla="*/ 291 h 1334"/>
                    <a:gd name="T36" fmla="*/ 694 w 1759"/>
                    <a:gd name="T37" fmla="*/ 272 h 1334"/>
                    <a:gd name="T38" fmla="*/ 784 w 1759"/>
                    <a:gd name="T39" fmla="*/ 233 h 1334"/>
                    <a:gd name="T40" fmla="*/ 885 w 1759"/>
                    <a:gd name="T41" fmla="*/ 311 h 1334"/>
                    <a:gd name="T42" fmla="*/ 927 w 1759"/>
                    <a:gd name="T43" fmla="*/ 356 h 1334"/>
                    <a:gd name="T44" fmla="*/ 983 w 1759"/>
                    <a:gd name="T45" fmla="*/ 401 h 1334"/>
                    <a:gd name="T46" fmla="*/ 1061 w 1759"/>
                    <a:gd name="T47" fmla="*/ 426 h 1334"/>
                    <a:gd name="T48" fmla="*/ 1112 w 1759"/>
                    <a:gd name="T49" fmla="*/ 534 h 1334"/>
                    <a:gd name="T50" fmla="*/ 1098 w 1759"/>
                    <a:gd name="T51" fmla="*/ 746 h 1334"/>
                    <a:gd name="T52" fmla="*/ 1142 w 1759"/>
                    <a:gd name="T53" fmla="*/ 734 h 1334"/>
                    <a:gd name="T54" fmla="*/ 1119 w 1759"/>
                    <a:gd name="T55" fmla="*/ 692 h 1334"/>
                    <a:gd name="T56" fmla="*/ 1160 w 1759"/>
                    <a:gd name="T57" fmla="*/ 710 h 1334"/>
                    <a:gd name="T58" fmla="*/ 1181 w 1759"/>
                    <a:gd name="T59" fmla="*/ 707 h 1334"/>
                    <a:gd name="T60" fmla="*/ 1146 w 1759"/>
                    <a:gd name="T61" fmla="*/ 817 h 1334"/>
                    <a:gd name="T62" fmla="*/ 1172 w 1759"/>
                    <a:gd name="T63" fmla="*/ 847 h 1334"/>
                    <a:gd name="T64" fmla="*/ 1234 w 1759"/>
                    <a:gd name="T65" fmla="*/ 948 h 1334"/>
                    <a:gd name="T66" fmla="*/ 1277 w 1759"/>
                    <a:gd name="T67" fmla="*/ 971 h 1334"/>
                    <a:gd name="T68" fmla="*/ 1272 w 1759"/>
                    <a:gd name="T69" fmla="*/ 938 h 1334"/>
                    <a:gd name="T70" fmla="*/ 1287 w 1759"/>
                    <a:gd name="T71" fmla="*/ 948 h 1334"/>
                    <a:gd name="T72" fmla="*/ 1310 w 1759"/>
                    <a:gd name="T73" fmla="*/ 1032 h 1334"/>
                    <a:gd name="T74" fmla="*/ 1363 w 1759"/>
                    <a:gd name="T75" fmla="*/ 1080 h 1334"/>
                    <a:gd name="T76" fmla="*/ 1444 w 1759"/>
                    <a:gd name="T77" fmla="*/ 1169 h 1334"/>
                    <a:gd name="T78" fmla="*/ 1550 w 1759"/>
                    <a:gd name="T79" fmla="*/ 1280 h 1334"/>
                    <a:gd name="T80" fmla="*/ 1605 w 1759"/>
                    <a:gd name="T81" fmla="*/ 1306 h 1334"/>
                    <a:gd name="T82" fmla="*/ 1550 w 1759"/>
                    <a:gd name="T83" fmla="*/ 1297 h 1334"/>
                    <a:gd name="T84" fmla="*/ 1613 w 1759"/>
                    <a:gd name="T85" fmla="*/ 1320 h 1334"/>
                    <a:gd name="T86" fmla="*/ 1676 w 1759"/>
                    <a:gd name="T87" fmla="*/ 1297 h 1334"/>
                    <a:gd name="T88" fmla="*/ 1733 w 1759"/>
                    <a:gd name="T89" fmla="*/ 1256 h 1334"/>
                    <a:gd name="T90" fmla="*/ 1741 w 1759"/>
                    <a:gd name="T91" fmla="*/ 1141 h 1334"/>
                    <a:gd name="T92" fmla="*/ 1744 w 1759"/>
                    <a:gd name="T93" fmla="*/ 935 h 1334"/>
                    <a:gd name="T94" fmla="*/ 1536 w 1759"/>
                    <a:gd name="T95" fmla="*/ 561 h 1334"/>
                    <a:gd name="T96" fmla="*/ 1508 w 1759"/>
                    <a:gd name="T97" fmla="*/ 462 h 1334"/>
                    <a:gd name="T98" fmla="*/ 1300 w 1759"/>
                    <a:gd name="T99" fmla="*/ 57 h 1334"/>
                    <a:gd name="T100" fmla="*/ 1272 w 1759"/>
                    <a:gd name="T101" fmla="*/ 16 h 1334"/>
                    <a:gd name="T102" fmla="*/ 1167 w 1759"/>
                    <a:gd name="T103" fmla="*/ 25 h 1334"/>
                    <a:gd name="T104" fmla="*/ 1146 w 1759"/>
                    <a:gd name="T105" fmla="*/ 113 h 1334"/>
                    <a:gd name="T106" fmla="*/ 580 w 1759"/>
                    <a:gd name="T107" fmla="*/ 105 h 1334"/>
                    <a:gd name="T108" fmla="*/ 3 w 1759"/>
                    <a:gd name="T109" fmla="*/ 89 h 1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9"/>
                    <a:gd name="T166" fmla="*/ 0 h 1334"/>
                    <a:gd name="T167" fmla="*/ 1759 w 1759"/>
                    <a:gd name="T168" fmla="*/ 1334 h 1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9" h="1334">
                      <a:moveTo>
                        <a:pt x="3" y="89"/>
                      </a:moveTo>
                      <a:lnTo>
                        <a:pt x="0" y="127"/>
                      </a:lnTo>
                      <a:lnTo>
                        <a:pt x="50" y="173"/>
                      </a:lnTo>
                      <a:lnTo>
                        <a:pt x="41" y="202"/>
                      </a:lnTo>
                      <a:lnTo>
                        <a:pt x="58" y="222"/>
                      </a:lnTo>
                      <a:lnTo>
                        <a:pt x="37" y="256"/>
                      </a:lnTo>
                      <a:lnTo>
                        <a:pt x="75" y="241"/>
                      </a:lnTo>
                      <a:lnTo>
                        <a:pt x="99" y="217"/>
                      </a:lnTo>
                      <a:lnTo>
                        <a:pt x="95" y="188"/>
                      </a:lnTo>
                      <a:lnTo>
                        <a:pt x="114" y="205"/>
                      </a:lnTo>
                      <a:lnTo>
                        <a:pt x="131" y="183"/>
                      </a:lnTo>
                      <a:lnTo>
                        <a:pt x="145" y="201"/>
                      </a:lnTo>
                      <a:lnTo>
                        <a:pt x="106" y="236"/>
                      </a:lnTo>
                      <a:lnTo>
                        <a:pt x="219" y="207"/>
                      </a:lnTo>
                      <a:lnTo>
                        <a:pt x="242" y="186"/>
                      </a:lnTo>
                      <a:lnTo>
                        <a:pt x="258" y="195"/>
                      </a:lnTo>
                      <a:lnTo>
                        <a:pt x="299" y="185"/>
                      </a:lnTo>
                      <a:lnTo>
                        <a:pt x="322" y="199"/>
                      </a:lnTo>
                      <a:lnTo>
                        <a:pt x="245" y="205"/>
                      </a:lnTo>
                      <a:lnTo>
                        <a:pt x="268" y="215"/>
                      </a:lnTo>
                      <a:lnTo>
                        <a:pt x="356" y="234"/>
                      </a:lnTo>
                      <a:lnTo>
                        <a:pt x="411" y="263"/>
                      </a:lnTo>
                      <a:lnTo>
                        <a:pt x="396" y="221"/>
                      </a:lnTo>
                      <a:lnTo>
                        <a:pt x="419" y="254"/>
                      </a:lnTo>
                      <a:lnTo>
                        <a:pt x="455" y="257"/>
                      </a:lnTo>
                      <a:lnTo>
                        <a:pt x="424" y="269"/>
                      </a:lnTo>
                      <a:lnTo>
                        <a:pt x="487" y="299"/>
                      </a:lnTo>
                      <a:lnTo>
                        <a:pt x="509" y="327"/>
                      </a:lnTo>
                      <a:lnTo>
                        <a:pt x="507" y="356"/>
                      </a:lnTo>
                      <a:lnTo>
                        <a:pt x="482" y="320"/>
                      </a:lnTo>
                      <a:lnTo>
                        <a:pt x="496" y="366"/>
                      </a:lnTo>
                      <a:lnTo>
                        <a:pt x="544" y="349"/>
                      </a:lnTo>
                      <a:lnTo>
                        <a:pt x="576" y="347"/>
                      </a:lnTo>
                      <a:lnTo>
                        <a:pt x="594" y="326"/>
                      </a:lnTo>
                      <a:lnTo>
                        <a:pt x="603" y="338"/>
                      </a:lnTo>
                      <a:lnTo>
                        <a:pt x="667" y="291"/>
                      </a:lnTo>
                      <a:lnTo>
                        <a:pt x="707" y="289"/>
                      </a:lnTo>
                      <a:lnTo>
                        <a:pt x="694" y="272"/>
                      </a:lnTo>
                      <a:lnTo>
                        <a:pt x="721" y="236"/>
                      </a:lnTo>
                      <a:lnTo>
                        <a:pt x="784" y="233"/>
                      </a:lnTo>
                      <a:lnTo>
                        <a:pt x="848" y="265"/>
                      </a:lnTo>
                      <a:lnTo>
                        <a:pt x="885" y="311"/>
                      </a:lnTo>
                      <a:lnTo>
                        <a:pt x="917" y="321"/>
                      </a:lnTo>
                      <a:lnTo>
                        <a:pt x="927" y="356"/>
                      </a:lnTo>
                      <a:lnTo>
                        <a:pt x="967" y="378"/>
                      </a:lnTo>
                      <a:lnTo>
                        <a:pt x="983" y="401"/>
                      </a:lnTo>
                      <a:lnTo>
                        <a:pt x="1004" y="423"/>
                      </a:lnTo>
                      <a:lnTo>
                        <a:pt x="1061" y="426"/>
                      </a:lnTo>
                      <a:lnTo>
                        <a:pt x="1081" y="463"/>
                      </a:lnTo>
                      <a:lnTo>
                        <a:pt x="1112" y="534"/>
                      </a:lnTo>
                      <a:lnTo>
                        <a:pt x="1094" y="665"/>
                      </a:lnTo>
                      <a:lnTo>
                        <a:pt x="1098" y="746"/>
                      </a:lnTo>
                      <a:lnTo>
                        <a:pt x="1134" y="771"/>
                      </a:lnTo>
                      <a:lnTo>
                        <a:pt x="1142" y="734"/>
                      </a:lnTo>
                      <a:lnTo>
                        <a:pt x="1117" y="720"/>
                      </a:lnTo>
                      <a:lnTo>
                        <a:pt x="1119" y="692"/>
                      </a:lnTo>
                      <a:lnTo>
                        <a:pt x="1132" y="700"/>
                      </a:lnTo>
                      <a:lnTo>
                        <a:pt x="1160" y="710"/>
                      </a:lnTo>
                      <a:lnTo>
                        <a:pt x="1163" y="736"/>
                      </a:lnTo>
                      <a:lnTo>
                        <a:pt x="1181" y="707"/>
                      </a:lnTo>
                      <a:lnTo>
                        <a:pt x="1195" y="733"/>
                      </a:lnTo>
                      <a:lnTo>
                        <a:pt x="1146" y="817"/>
                      </a:lnTo>
                      <a:lnTo>
                        <a:pt x="1144" y="832"/>
                      </a:lnTo>
                      <a:lnTo>
                        <a:pt x="1172" y="847"/>
                      </a:lnTo>
                      <a:lnTo>
                        <a:pt x="1199" y="915"/>
                      </a:lnTo>
                      <a:lnTo>
                        <a:pt x="1234" y="948"/>
                      </a:lnTo>
                      <a:lnTo>
                        <a:pt x="1251" y="971"/>
                      </a:lnTo>
                      <a:lnTo>
                        <a:pt x="1277" y="971"/>
                      </a:lnTo>
                      <a:lnTo>
                        <a:pt x="1250" y="934"/>
                      </a:lnTo>
                      <a:lnTo>
                        <a:pt x="1272" y="938"/>
                      </a:lnTo>
                      <a:lnTo>
                        <a:pt x="1300" y="933"/>
                      </a:lnTo>
                      <a:lnTo>
                        <a:pt x="1287" y="948"/>
                      </a:lnTo>
                      <a:lnTo>
                        <a:pt x="1296" y="984"/>
                      </a:lnTo>
                      <a:lnTo>
                        <a:pt x="1310" y="1032"/>
                      </a:lnTo>
                      <a:lnTo>
                        <a:pt x="1351" y="1051"/>
                      </a:lnTo>
                      <a:lnTo>
                        <a:pt x="1363" y="1080"/>
                      </a:lnTo>
                      <a:lnTo>
                        <a:pt x="1397" y="1169"/>
                      </a:lnTo>
                      <a:lnTo>
                        <a:pt x="1444" y="1169"/>
                      </a:lnTo>
                      <a:lnTo>
                        <a:pt x="1484" y="1191"/>
                      </a:lnTo>
                      <a:lnTo>
                        <a:pt x="1550" y="1280"/>
                      </a:lnTo>
                      <a:lnTo>
                        <a:pt x="1604" y="1290"/>
                      </a:lnTo>
                      <a:lnTo>
                        <a:pt x="1605" y="1306"/>
                      </a:lnTo>
                      <a:lnTo>
                        <a:pt x="1592" y="1316"/>
                      </a:lnTo>
                      <a:lnTo>
                        <a:pt x="1550" y="1297"/>
                      </a:lnTo>
                      <a:lnTo>
                        <a:pt x="1562" y="1334"/>
                      </a:lnTo>
                      <a:lnTo>
                        <a:pt x="1613" y="1320"/>
                      </a:lnTo>
                      <a:lnTo>
                        <a:pt x="1654" y="1320"/>
                      </a:lnTo>
                      <a:lnTo>
                        <a:pt x="1676" y="1297"/>
                      </a:lnTo>
                      <a:lnTo>
                        <a:pt x="1712" y="1296"/>
                      </a:lnTo>
                      <a:lnTo>
                        <a:pt x="1733" y="1256"/>
                      </a:lnTo>
                      <a:lnTo>
                        <a:pt x="1724" y="1203"/>
                      </a:lnTo>
                      <a:lnTo>
                        <a:pt x="1741" y="1141"/>
                      </a:lnTo>
                      <a:lnTo>
                        <a:pt x="1759" y="1149"/>
                      </a:lnTo>
                      <a:lnTo>
                        <a:pt x="1744" y="935"/>
                      </a:lnTo>
                      <a:lnTo>
                        <a:pt x="1724" y="870"/>
                      </a:lnTo>
                      <a:lnTo>
                        <a:pt x="1536" y="561"/>
                      </a:lnTo>
                      <a:lnTo>
                        <a:pt x="1491" y="462"/>
                      </a:lnTo>
                      <a:lnTo>
                        <a:pt x="1508" y="462"/>
                      </a:lnTo>
                      <a:lnTo>
                        <a:pt x="1384" y="263"/>
                      </a:lnTo>
                      <a:lnTo>
                        <a:pt x="1300" y="57"/>
                      </a:lnTo>
                      <a:lnTo>
                        <a:pt x="1294" y="21"/>
                      </a:lnTo>
                      <a:lnTo>
                        <a:pt x="1272" y="16"/>
                      </a:lnTo>
                      <a:lnTo>
                        <a:pt x="1188" y="0"/>
                      </a:lnTo>
                      <a:lnTo>
                        <a:pt x="1167" y="25"/>
                      </a:lnTo>
                      <a:lnTo>
                        <a:pt x="1182" y="116"/>
                      </a:lnTo>
                      <a:lnTo>
                        <a:pt x="1146" y="113"/>
                      </a:lnTo>
                      <a:lnTo>
                        <a:pt x="1138" y="72"/>
                      </a:lnTo>
                      <a:lnTo>
                        <a:pt x="580" y="105"/>
                      </a:lnTo>
                      <a:lnTo>
                        <a:pt x="543" y="39"/>
                      </a:lnTo>
                      <a:lnTo>
                        <a:pt x="3" y="89"/>
                      </a:lnTo>
                      <a:close/>
                    </a:path>
                  </a:pathLst>
                </a:custGeom>
                <a:grpFill/>
                <a:ln w="9525">
                  <a:solidFill>
                    <a:srgbClr val="000000"/>
                  </a:solidFill>
                  <a:prstDash val="solid"/>
                  <a:round/>
                  <a:headEnd/>
                  <a:tailEnd/>
                </a:ln>
              </p:spPr>
              <p:txBody>
                <a:bodyPr/>
                <a:lstStyle/>
                <a:p>
                  <a:endParaRPr lang="en-US"/>
                </a:p>
              </p:txBody>
            </p:sp>
            <p:sp>
              <p:nvSpPr>
                <p:cNvPr id="24" name="Freeform 42"/>
                <p:cNvSpPr>
                  <a:spLocks/>
                </p:cNvSpPr>
                <p:nvPr/>
              </p:nvSpPr>
              <p:spPr bwMode="auto">
                <a:xfrm>
                  <a:off x="3975" y="2926"/>
                  <a:ext cx="526" cy="548"/>
                </a:xfrm>
                <a:custGeom>
                  <a:avLst/>
                  <a:gdLst>
                    <a:gd name="T0" fmla="*/ 0 w 1052"/>
                    <a:gd name="T1" fmla="*/ 61 h 1095"/>
                    <a:gd name="T2" fmla="*/ 137 w 1052"/>
                    <a:gd name="T3" fmla="*/ 567 h 1095"/>
                    <a:gd name="T4" fmla="*/ 192 w 1052"/>
                    <a:gd name="T5" fmla="*/ 654 h 1095"/>
                    <a:gd name="T6" fmla="*/ 209 w 1052"/>
                    <a:gd name="T7" fmla="*/ 715 h 1095"/>
                    <a:gd name="T8" fmla="*/ 187 w 1052"/>
                    <a:gd name="T9" fmla="*/ 761 h 1095"/>
                    <a:gd name="T10" fmla="*/ 179 w 1052"/>
                    <a:gd name="T11" fmla="*/ 827 h 1095"/>
                    <a:gd name="T12" fmla="*/ 226 w 1052"/>
                    <a:gd name="T13" fmla="*/ 1018 h 1095"/>
                    <a:gd name="T14" fmla="*/ 263 w 1052"/>
                    <a:gd name="T15" fmla="*/ 1084 h 1095"/>
                    <a:gd name="T16" fmla="*/ 821 w 1052"/>
                    <a:gd name="T17" fmla="*/ 1051 h 1095"/>
                    <a:gd name="T18" fmla="*/ 829 w 1052"/>
                    <a:gd name="T19" fmla="*/ 1092 h 1095"/>
                    <a:gd name="T20" fmla="*/ 865 w 1052"/>
                    <a:gd name="T21" fmla="*/ 1095 h 1095"/>
                    <a:gd name="T22" fmla="*/ 850 w 1052"/>
                    <a:gd name="T23" fmla="*/ 1004 h 1095"/>
                    <a:gd name="T24" fmla="*/ 871 w 1052"/>
                    <a:gd name="T25" fmla="*/ 979 h 1095"/>
                    <a:gd name="T26" fmla="*/ 955 w 1052"/>
                    <a:gd name="T27" fmla="*/ 995 h 1095"/>
                    <a:gd name="T28" fmla="*/ 969 w 1052"/>
                    <a:gd name="T29" fmla="*/ 930 h 1095"/>
                    <a:gd name="T30" fmla="*/ 955 w 1052"/>
                    <a:gd name="T31" fmla="*/ 927 h 1095"/>
                    <a:gd name="T32" fmla="*/ 973 w 1052"/>
                    <a:gd name="T33" fmla="*/ 911 h 1095"/>
                    <a:gd name="T34" fmla="*/ 942 w 1052"/>
                    <a:gd name="T35" fmla="*/ 893 h 1095"/>
                    <a:gd name="T36" fmla="*/ 958 w 1052"/>
                    <a:gd name="T37" fmla="*/ 873 h 1095"/>
                    <a:gd name="T38" fmla="*/ 955 w 1052"/>
                    <a:gd name="T39" fmla="*/ 843 h 1095"/>
                    <a:gd name="T40" fmla="*/ 993 w 1052"/>
                    <a:gd name="T41" fmla="*/ 819 h 1095"/>
                    <a:gd name="T42" fmla="*/ 979 w 1052"/>
                    <a:gd name="T43" fmla="*/ 787 h 1095"/>
                    <a:gd name="T44" fmla="*/ 998 w 1052"/>
                    <a:gd name="T45" fmla="*/ 775 h 1095"/>
                    <a:gd name="T46" fmla="*/ 1007 w 1052"/>
                    <a:gd name="T47" fmla="*/ 747 h 1095"/>
                    <a:gd name="T48" fmla="*/ 992 w 1052"/>
                    <a:gd name="T49" fmla="*/ 736 h 1095"/>
                    <a:gd name="T50" fmla="*/ 1021 w 1052"/>
                    <a:gd name="T51" fmla="*/ 714 h 1095"/>
                    <a:gd name="T52" fmla="*/ 1006 w 1052"/>
                    <a:gd name="T53" fmla="*/ 694 h 1095"/>
                    <a:gd name="T54" fmla="*/ 1028 w 1052"/>
                    <a:gd name="T55" fmla="*/ 694 h 1095"/>
                    <a:gd name="T56" fmla="*/ 1052 w 1052"/>
                    <a:gd name="T57" fmla="*/ 663 h 1095"/>
                    <a:gd name="T58" fmla="*/ 1044 w 1052"/>
                    <a:gd name="T59" fmla="*/ 654 h 1095"/>
                    <a:gd name="T60" fmla="*/ 1008 w 1052"/>
                    <a:gd name="T61" fmla="*/ 644 h 1095"/>
                    <a:gd name="T62" fmla="*/ 983 w 1052"/>
                    <a:gd name="T63" fmla="*/ 615 h 1095"/>
                    <a:gd name="T64" fmla="*/ 941 w 1052"/>
                    <a:gd name="T65" fmla="*/ 542 h 1095"/>
                    <a:gd name="T66" fmla="*/ 920 w 1052"/>
                    <a:gd name="T67" fmla="*/ 531 h 1095"/>
                    <a:gd name="T68" fmla="*/ 871 w 1052"/>
                    <a:gd name="T69" fmla="*/ 431 h 1095"/>
                    <a:gd name="T70" fmla="*/ 801 w 1052"/>
                    <a:gd name="T71" fmla="*/ 389 h 1095"/>
                    <a:gd name="T72" fmla="*/ 754 w 1052"/>
                    <a:gd name="T73" fmla="*/ 322 h 1095"/>
                    <a:gd name="T74" fmla="*/ 637 w 1052"/>
                    <a:gd name="T75" fmla="*/ 236 h 1095"/>
                    <a:gd name="T76" fmla="*/ 581 w 1052"/>
                    <a:gd name="T77" fmla="*/ 158 h 1095"/>
                    <a:gd name="T78" fmla="*/ 454 w 1052"/>
                    <a:gd name="T79" fmla="*/ 75 h 1095"/>
                    <a:gd name="T80" fmla="*/ 494 w 1052"/>
                    <a:gd name="T81" fmla="*/ 0 h 1095"/>
                    <a:gd name="T82" fmla="*/ 256 w 1052"/>
                    <a:gd name="T83" fmla="*/ 27 h 1095"/>
                    <a:gd name="T84" fmla="*/ 0 w 1052"/>
                    <a:gd name="T85" fmla="*/ 61 h 10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2"/>
                    <a:gd name="T130" fmla="*/ 0 h 1095"/>
                    <a:gd name="T131" fmla="*/ 1052 w 1052"/>
                    <a:gd name="T132" fmla="*/ 1095 h 10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2" h="1095">
                      <a:moveTo>
                        <a:pt x="0" y="61"/>
                      </a:moveTo>
                      <a:lnTo>
                        <a:pt x="137" y="567"/>
                      </a:lnTo>
                      <a:lnTo>
                        <a:pt x="192" y="654"/>
                      </a:lnTo>
                      <a:lnTo>
                        <a:pt x="209" y="715"/>
                      </a:lnTo>
                      <a:lnTo>
                        <a:pt x="187" y="761"/>
                      </a:lnTo>
                      <a:lnTo>
                        <a:pt x="179" y="827"/>
                      </a:lnTo>
                      <a:lnTo>
                        <a:pt x="226" y="1018"/>
                      </a:lnTo>
                      <a:lnTo>
                        <a:pt x="263" y="1084"/>
                      </a:lnTo>
                      <a:lnTo>
                        <a:pt x="821" y="1051"/>
                      </a:lnTo>
                      <a:lnTo>
                        <a:pt x="829" y="1092"/>
                      </a:lnTo>
                      <a:lnTo>
                        <a:pt x="865" y="1095"/>
                      </a:lnTo>
                      <a:lnTo>
                        <a:pt x="850" y="1004"/>
                      </a:lnTo>
                      <a:lnTo>
                        <a:pt x="871" y="979"/>
                      </a:lnTo>
                      <a:lnTo>
                        <a:pt x="955" y="995"/>
                      </a:lnTo>
                      <a:lnTo>
                        <a:pt x="969" y="930"/>
                      </a:lnTo>
                      <a:lnTo>
                        <a:pt x="955" y="927"/>
                      </a:lnTo>
                      <a:lnTo>
                        <a:pt x="973" y="911"/>
                      </a:lnTo>
                      <a:lnTo>
                        <a:pt x="942" y="893"/>
                      </a:lnTo>
                      <a:lnTo>
                        <a:pt x="958" y="873"/>
                      </a:lnTo>
                      <a:lnTo>
                        <a:pt x="955" y="843"/>
                      </a:lnTo>
                      <a:lnTo>
                        <a:pt x="993" y="819"/>
                      </a:lnTo>
                      <a:lnTo>
                        <a:pt x="979" y="787"/>
                      </a:lnTo>
                      <a:lnTo>
                        <a:pt x="998" y="775"/>
                      </a:lnTo>
                      <a:lnTo>
                        <a:pt x="1007" y="747"/>
                      </a:lnTo>
                      <a:lnTo>
                        <a:pt x="992" y="736"/>
                      </a:lnTo>
                      <a:lnTo>
                        <a:pt x="1021" y="714"/>
                      </a:lnTo>
                      <a:lnTo>
                        <a:pt x="1006" y="694"/>
                      </a:lnTo>
                      <a:lnTo>
                        <a:pt x="1028" y="694"/>
                      </a:lnTo>
                      <a:lnTo>
                        <a:pt x="1052" y="663"/>
                      </a:lnTo>
                      <a:lnTo>
                        <a:pt x="1044" y="654"/>
                      </a:lnTo>
                      <a:lnTo>
                        <a:pt x="1008" y="644"/>
                      </a:lnTo>
                      <a:lnTo>
                        <a:pt x="983" y="615"/>
                      </a:lnTo>
                      <a:lnTo>
                        <a:pt x="941" y="542"/>
                      </a:lnTo>
                      <a:lnTo>
                        <a:pt x="920" y="531"/>
                      </a:lnTo>
                      <a:lnTo>
                        <a:pt x="871" y="431"/>
                      </a:lnTo>
                      <a:lnTo>
                        <a:pt x="801" y="389"/>
                      </a:lnTo>
                      <a:lnTo>
                        <a:pt x="754" y="322"/>
                      </a:lnTo>
                      <a:lnTo>
                        <a:pt x="637" y="236"/>
                      </a:lnTo>
                      <a:lnTo>
                        <a:pt x="581" y="158"/>
                      </a:lnTo>
                      <a:lnTo>
                        <a:pt x="454" y="75"/>
                      </a:lnTo>
                      <a:lnTo>
                        <a:pt x="494" y="0"/>
                      </a:lnTo>
                      <a:lnTo>
                        <a:pt x="256" y="27"/>
                      </a:lnTo>
                      <a:lnTo>
                        <a:pt x="0" y="61"/>
                      </a:lnTo>
                      <a:close/>
                    </a:path>
                  </a:pathLst>
                </a:custGeom>
                <a:grpFill/>
                <a:ln w="9525">
                  <a:solidFill>
                    <a:srgbClr val="000000"/>
                  </a:solidFill>
                  <a:prstDash val="solid"/>
                  <a:round/>
                  <a:headEnd/>
                  <a:tailEnd/>
                </a:ln>
              </p:spPr>
              <p:txBody>
                <a:bodyPr/>
                <a:lstStyle/>
                <a:p>
                  <a:endParaRPr lang="en-US"/>
                </a:p>
              </p:txBody>
            </p:sp>
            <p:sp>
              <p:nvSpPr>
                <p:cNvPr id="25" name="Freeform 43"/>
                <p:cNvSpPr>
                  <a:spLocks/>
                </p:cNvSpPr>
                <p:nvPr/>
              </p:nvSpPr>
              <p:spPr bwMode="auto">
                <a:xfrm>
                  <a:off x="3364" y="2052"/>
                  <a:ext cx="380" cy="687"/>
                </a:xfrm>
                <a:custGeom>
                  <a:avLst/>
                  <a:gdLst>
                    <a:gd name="T0" fmla="*/ 0 w 760"/>
                    <a:gd name="T1" fmla="*/ 604 h 1372"/>
                    <a:gd name="T2" fmla="*/ 13 w 760"/>
                    <a:gd name="T3" fmla="*/ 563 h 1372"/>
                    <a:gd name="T4" fmla="*/ 66 w 760"/>
                    <a:gd name="T5" fmla="*/ 479 h 1372"/>
                    <a:gd name="T6" fmla="*/ 93 w 760"/>
                    <a:gd name="T7" fmla="*/ 389 h 1372"/>
                    <a:gd name="T8" fmla="*/ 67 w 760"/>
                    <a:gd name="T9" fmla="*/ 324 h 1372"/>
                    <a:gd name="T10" fmla="*/ 196 w 760"/>
                    <a:gd name="T11" fmla="*/ 222 h 1372"/>
                    <a:gd name="T12" fmla="*/ 222 w 760"/>
                    <a:gd name="T13" fmla="*/ 170 h 1372"/>
                    <a:gd name="T14" fmla="*/ 222 w 760"/>
                    <a:gd name="T15" fmla="*/ 144 h 1372"/>
                    <a:gd name="T16" fmla="*/ 130 w 760"/>
                    <a:gd name="T17" fmla="*/ 33 h 1372"/>
                    <a:gd name="T18" fmla="*/ 637 w 760"/>
                    <a:gd name="T19" fmla="*/ 0 h 1372"/>
                    <a:gd name="T20" fmla="*/ 650 w 760"/>
                    <a:gd name="T21" fmla="*/ 83 h 1372"/>
                    <a:gd name="T22" fmla="*/ 702 w 760"/>
                    <a:gd name="T23" fmla="*/ 183 h 1372"/>
                    <a:gd name="T24" fmla="*/ 746 w 760"/>
                    <a:gd name="T25" fmla="*/ 708 h 1372"/>
                    <a:gd name="T26" fmla="*/ 735 w 760"/>
                    <a:gd name="T27" fmla="*/ 816 h 1372"/>
                    <a:gd name="T28" fmla="*/ 760 w 760"/>
                    <a:gd name="T29" fmla="*/ 879 h 1372"/>
                    <a:gd name="T30" fmla="*/ 730 w 760"/>
                    <a:gd name="T31" fmla="*/ 997 h 1372"/>
                    <a:gd name="T32" fmla="*/ 692 w 760"/>
                    <a:gd name="T33" fmla="*/ 1050 h 1372"/>
                    <a:gd name="T34" fmla="*/ 673 w 760"/>
                    <a:gd name="T35" fmla="*/ 1135 h 1372"/>
                    <a:gd name="T36" fmla="*/ 690 w 760"/>
                    <a:gd name="T37" fmla="*/ 1160 h 1372"/>
                    <a:gd name="T38" fmla="*/ 675 w 760"/>
                    <a:gd name="T39" fmla="*/ 1210 h 1372"/>
                    <a:gd name="T40" fmla="*/ 684 w 760"/>
                    <a:gd name="T41" fmla="*/ 1229 h 1372"/>
                    <a:gd name="T42" fmla="*/ 623 w 760"/>
                    <a:gd name="T43" fmla="*/ 1256 h 1372"/>
                    <a:gd name="T44" fmla="*/ 610 w 760"/>
                    <a:gd name="T45" fmla="*/ 1342 h 1372"/>
                    <a:gd name="T46" fmla="*/ 524 w 760"/>
                    <a:gd name="T47" fmla="*/ 1310 h 1372"/>
                    <a:gd name="T48" fmla="*/ 479 w 760"/>
                    <a:gd name="T49" fmla="*/ 1354 h 1372"/>
                    <a:gd name="T50" fmla="*/ 481 w 760"/>
                    <a:gd name="T51" fmla="*/ 1372 h 1372"/>
                    <a:gd name="T52" fmla="*/ 453 w 760"/>
                    <a:gd name="T53" fmla="*/ 1370 h 1372"/>
                    <a:gd name="T54" fmla="*/ 423 w 760"/>
                    <a:gd name="T55" fmla="*/ 1311 h 1372"/>
                    <a:gd name="T56" fmla="*/ 406 w 760"/>
                    <a:gd name="T57" fmla="*/ 1232 h 1372"/>
                    <a:gd name="T58" fmla="*/ 373 w 760"/>
                    <a:gd name="T59" fmla="*/ 1181 h 1372"/>
                    <a:gd name="T60" fmla="*/ 321 w 760"/>
                    <a:gd name="T61" fmla="*/ 1160 h 1372"/>
                    <a:gd name="T62" fmla="*/ 258 w 760"/>
                    <a:gd name="T63" fmla="*/ 1110 h 1372"/>
                    <a:gd name="T64" fmla="*/ 237 w 760"/>
                    <a:gd name="T65" fmla="*/ 1040 h 1372"/>
                    <a:gd name="T66" fmla="*/ 273 w 760"/>
                    <a:gd name="T67" fmla="*/ 933 h 1372"/>
                    <a:gd name="T68" fmla="*/ 243 w 760"/>
                    <a:gd name="T69" fmla="*/ 912 h 1372"/>
                    <a:gd name="T70" fmla="*/ 166 w 760"/>
                    <a:gd name="T71" fmla="*/ 913 h 1372"/>
                    <a:gd name="T72" fmla="*/ 155 w 760"/>
                    <a:gd name="T73" fmla="*/ 844 h 1372"/>
                    <a:gd name="T74" fmla="*/ 30 w 760"/>
                    <a:gd name="T75" fmla="*/ 715 h 1372"/>
                    <a:gd name="T76" fmla="*/ 0 w 760"/>
                    <a:gd name="T77" fmla="*/ 604 h 1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0"/>
                    <a:gd name="T118" fmla="*/ 0 h 1372"/>
                    <a:gd name="T119" fmla="*/ 760 w 760"/>
                    <a:gd name="T120" fmla="*/ 1372 h 1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0" h="1372">
                      <a:moveTo>
                        <a:pt x="0" y="604"/>
                      </a:moveTo>
                      <a:lnTo>
                        <a:pt x="13" y="563"/>
                      </a:lnTo>
                      <a:lnTo>
                        <a:pt x="66" y="479"/>
                      </a:lnTo>
                      <a:lnTo>
                        <a:pt x="93" y="389"/>
                      </a:lnTo>
                      <a:lnTo>
                        <a:pt x="67" y="324"/>
                      </a:lnTo>
                      <a:lnTo>
                        <a:pt x="196" y="222"/>
                      </a:lnTo>
                      <a:lnTo>
                        <a:pt x="222" y="170"/>
                      </a:lnTo>
                      <a:lnTo>
                        <a:pt x="222" y="144"/>
                      </a:lnTo>
                      <a:lnTo>
                        <a:pt x="130" y="33"/>
                      </a:lnTo>
                      <a:lnTo>
                        <a:pt x="637" y="0"/>
                      </a:lnTo>
                      <a:lnTo>
                        <a:pt x="650" y="83"/>
                      </a:lnTo>
                      <a:lnTo>
                        <a:pt x="702" y="183"/>
                      </a:lnTo>
                      <a:lnTo>
                        <a:pt x="746" y="708"/>
                      </a:lnTo>
                      <a:lnTo>
                        <a:pt x="735" y="816"/>
                      </a:lnTo>
                      <a:lnTo>
                        <a:pt x="760" y="879"/>
                      </a:lnTo>
                      <a:lnTo>
                        <a:pt x="730" y="997"/>
                      </a:lnTo>
                      <a:lnTo>
                        <a:pt x="692" y="1050"/>
                      </a:lnTo>
                      <a:lnTo>
                        <a:pt x="673" y="1135"/>
                      </a:lnTo>
                      <a:lnTo>
                        <a:pt x="690" y="1160"/>
                      </a:lnTo>
                      <a:lnTo>
                        <a:pt x="675" y="1210"/>
                      </a:lnTo>
                      <a:lnTo>
                        <a:pt x="684" y="1229"/>
                      </a:lnTo>
                      <a:lnTo>
                        <a:pt x="623" y="1256"/>
                      </a:lnTo>
                      <a:lnTo>
                        <a:pt x="610" y="1342"/>
                      </a:lnTo>
                      <a:lnTo>
                        <a:pt x="524" y="1310"/>
                      </a:lnTo>
                      <a:lnTo>
                        <a:pt x="479" y="1354"/>
                      </a:lnTo>
                      <a:lnTo>
                        <a:pt x="481" y="1372"/>
                      </a:lnTo>
                      <a:lnTo>
                        <a:pt x="453" y="1370"/>
                      </a:lnTo>
                      <a:lnTo>
                        <a:pt x="423" y="1311"/>
                      </a:lnTo>
                      <a:lnTo>
                        <a:pt x="406" y="1232"/>
                      </a:lnTo>
                      <a:lnTo>
                        <a:pt x="373" y="1181"/>
                      </a:lnTo>
                      <a:lnTo>
                        <a:pt x="321" y="1160"/>
                      </a:lnTo>
                      <a:lnTo>
                        <a:pt x="258" y="1110"/>
                      </a:lnTo>
                      <a:lnTo>
                        <a:pt x="237" y="1040"/>
                      </a:lnTo>
                      <a:lnTo>
                        <a:pt x="273" y="933"/>
                      </a:lnTo>
                      <a:lnTo>
                        <a:pt x="243" y="912"/>
                      </a:lnTo>
                      <a:lnTo>
                        <a:pt x="166" y="913"/>
                      </a:lnTo>
                      <a:lnTo>
                        <a:pt x="155" y="844"/>
                      </a:lnTo>
                      <a:lnTo>
                        <a:pt x="30" y="715"/>
                      </a:lnTo>
                      <a:lnTo>
                        <a:pt x="0" y="604"/>
                      </a:lnTo>
                      <a:close/>
                    </a:path>
                  </a:pathLst>
                </a:custGeom>
                <a:grpFill/>
                <a:ln w="9525">
                  <a:solidFill>
                    <a:srgbClr val="000000"/>
                  </a:solidFill>
                  <a:prstDash val="solid"/>
                  <a:round/>
                  <a:headEnd/>
                  <a:tailEnd/>
                </a:ln>
              </p:spPr>
              <p:txBody>
                <a:bodyPr/>
                <a:lstStyle/>
                <a:p>
                  <a:endParaRPr lang="en-US"/>
                </a:p>
              </p:txBody>
            </p:sp>
            <p:sp>
              <p:nvSpPr>
                <p:cNvPr id="26" name="Freeform 44"/>
                <p:cNvSpPr>
                  <a:spLocks/>
                </p:cNvSpPr>
                <p:nvPr/>
              </p:nvSpPr>
              <p:spPr bwMode="auto">
                <a:xfrm>
                  <a:off x="3700" y="2116"/>
                  <a:ext cx="301" cy="516"/>
                </a:xfrm>
                <a:custGeom>
                  <a:avLst/>
                  <a:gdLst>
                    <a:gd name="T0" fmla="*/ 0 w 600"/>
                    <a:gd name="T1" fmla="*/ 1008 h 1033"/>
                    <a:gd name="T2" fmla="*/ 17 w 600"/>
                    <a:gd name="T3" fmla="*/ 1033 h 1033"/>
                    <a:gd name="T4" fmla="*/ 35 w 600"/>
                    <a:gd name="T5" fmla="*/ 1003 h 1033"/>
                    <a:gd name="T6" fmla="*/ 120 w 600"/>
                    <a:gd name="T7" fmla="*/ 989 h 1033"/>
                    <a:gd name="T8" fmla="*/ 151 w 600"/>
                    <a:gd name="T9" fmla="*/ 997 h 1033"/>
                    <a:gd name="T10" fmla="*/ 242 w 600"/>
                    <a:gd name="T11" fmla="*/ 965 h 1033"/>
                    <a:gd name="T12" fmla="*/ 275 w 600"/>
                    <a:gd name="T13" fmla="*/ 993 h 1033"/>
                    <a:gd name="T14" fmla="*/ 307 w 600"/>
                    <a:gd name="T15" fmla="*/ 923 h 1033"/>
                    <a:gd name="T16" fmla="*/ 338 w 600"/>
                    <a:gd name="T17" fmla="*/ 905 h 1033"/>
                    <a:gd name="T18" fmla="*/ 405 w 600"/>
                    <a:gd name="T19" fmla="*/ 944 h 1033"/>
                    <a:gd name="T20" fmla="*/ 415 w 600"/>
                    <a:gd name="T21" fmla="*/ 901 h 1033"/>
                    <a:gd name="T22" fmla="*/ 489 w 600"/>
                    <a:gd name="T23" fmla="*/ 809 h 1033"/>
                    <a:gd name="T24" fmla="*/ 504 w 600"/>
                    <a:gd name="T25" fmla="*/ 753 h 1033"/>
                    <a:gd name="T26" fmla="*/ 531 w 600"/>
                    <a:gd name="T27" fmla="*/ 762 h 1033"/>
                    <a:gd name="T28" fmla="*/ 600 w 600"/>
                    <a:gd name="T29" fmla="*/ 713 h 1033"/>
                    <a:gd name="T30" fmla="*/ 580 w 600"/>
                    <a:gd name="T31" fmla="*/ 673 h 1033"/>
                    <a:gd name="T32" fmla="*/ 590 w 600"/>
                    <a:gd name="T33" fmla="*/ 653 h 1033"/>
                    <a:gd name="T34" fmla="*/ 523 w 600"/>
                    <a:gd name="T35" fmla="*/ 16 h 1033"/>
                    <a:gd name="T36" fmla="*/ 517 w 600"/>
                    <a:gd name="T37" fmla="*/ 0 h 1033"/>
                    <a:gd name="T38" fmla="*/ 157 w 600"/>
                    <a:gd name="T39" fmla="*/ 38 h 1033"/>
                    <a:gd name="T40" fmla="*/ 88 w 600"/>
                    <a:gd name="T41" fmla="*/ 78 h 1033"/>
                    <a:gd name="T42" fmla="*/ 29 w 600"/>
                    <a:gd name="T43" fmla="*/ 56 h 1033"/>
                    <a:gd name="T44" fmla="*/ 73 w 600"/>
                    <a:gd name="T45" fmla="*/ 581 h 1033"/>
                    <a:gd name="T46" fmla="*/ 62 w 600"/>
                    <a:gd name="T47" fmla="*/ 689 h 1033"/>
                    <a:gd name="T48" fmla="*/ 87 w 600"/>
                    <a:gd name="T49" fmla="*/ 752 h 1033"/>
                    <a:gd name="T50" fmla="*/ 57 w 600"/>
                    <a:gd name="T51" fmla="*/ 870 h 1033"/>
                    <a:gd name="T52" fmla="*/ 19 w 600"/>
                    <a:gd name="T53" fmla="*/ 923 h 1033"/>
                    <a:gd name="T54" fmla="*/ 0 w 600"/>
                    <a:gd name="T55" fmla="*/ 1008 h 10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0"/>
                    <a:gd name="T85" fmla="*/ 0 h 1033"/>
                    <a:gd name="T86" fmla="*/ 600 w 600"/>
                    <a:gd name="T87" fmla="*/ 1033 h 10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0" h="1033">
                      <a:moveTo>
                        <a:pt x="0" y="1008"/>
                      </a:moveTo>
                      <a:lnTo>
                        <a:pt x="17" y="1033"/>
                      </a:lnTo>
                      <a:lnTo>
                        <a:pt x="35" y="1003"/>
                      </a:lnTo>
                      <a:lnTo>
                        <a:pt x="120" y="989"/>
                      </a:lnTo>
                      <a:lnTo>
                        <a:pt x="151" y="997"/>
                      </a:lnTo>
                      <a:lnTo>
                        <a:pt x="242" y="965"/>
                      </a:lnTo>
                      <a:lnTo>
                        <a:pt x="275" y="993"/>
                      </a:lnTo>
                      <a:lnTo>
                        <a:pt x="307" y="923"/>
                      </a:lnTo>
                      <a:lnTo>
                        <a:pt x="338" y="905"/>
                      </a:lnTo>
                      <a:lnTo>
                        <a:pt x="405" y="944"/>
                      </a:lnTo>
                      <a:lnTo>
                        <a:pt x="415" y="901"/>
                      </a:lnTo>
                      <a:lnTo>
                        <a:pt x="489" y="809"/>
                      </a:lnTo>
                      <a:lnTo>
                        <a:pt x="504" y="753"/>
                      </a:lnTo>
                      <a:lnTo>
                        <a:pt x="531" y="762"/>
                      </a:lnTo>
                      <a:lnTo>
                        <a:pt x="600" y="713"/>
                      </a:lnTo>
                      <a:lnTo>
                        <a:pt x="580" y="673"/>
                      </a:lnTo>
                      <a:lnTo>
                        <a:pt x="590" y="653"/>
                      </a:lnTo>
                      <a:lnTo>
                        <a:pt x="523" y="16"/>
                      </a:lnTo>
                      <a:lnTo>
                        <a:pt x="517" y="0"/>
                      </a:lnTo>
                      <a:lnTo>
                        <a:pt x="157" y="38"/>
                      </a:lnTo>
                      <a:lnTo>
                        <a:pt x="88" y="78"/>
                      </a:lnTo>
                      <a:lnTo>
                        <a:pt x="29" y="56"/>
                      </a:lnTo>
                      <a:lnTo>
                        <a:pt x="73" y="581"/>
                      </a:lnTo>
                      <a:lnTo>
                        <a:pt x="62" y="689"/>
                      </a:lnTo>
                      <a:lnTo>
                        <a:pt x="87" y="752"/>
                      </a:lnTo>
                      <a:lnTo>
                        <a:pt x="57" y="870"/>
                      </a:lnTo>
                      <a:lnTo>
                        <a:pt x="19" y="923"/>
                      </a:lnTo>
                      <a:lnTo>
                        <a:pt x="0" y="1008"/>
                      </a:lnTo>
                      <a:close/>
                    </a:path>
                  </a:pathLst>
                </a:custGeom>
                <a:grpFill/>
                <a:ln w="9525">
                  <a:solidFill>
                    <a:srgbClr val="000000"/>
                  </a:solidFill>
                  <a:prstDash val="solid"/>
                  <a:round/>
                  <a:headEnd/>
                  <a:tailEnd/>
                </a:ln>
              </p:spPr>
              <p:txBody>
                <a:bodyPr/>
                <a:lstStyle/>
                <a:p>
                  <a:endParaRPr lang="en-US"/>
                </a:p>
              </p:txBody>
            </p:sp>
            <p:sp>
              <p:nvSpPr>
                <p:cNvPr id="27" name="Freeform 45"/>
                <p:cNvSpPr>
                  <a:spLocks/>
                </p:cNvSpPr>
                <p:nvPr/>
              </p:nvSpPr>
              <p:spPr bwMode="auto">
                <a:xfrm>
                  <a:off x="2897" y="1950"/>
                  <a:ext cx="578" cy="384"/>
                </a:xfrm>
                <a:custGeom>
                  <a:avLst/>
                  <a:gdLst>
                    <a:gd name="T0" fmla="*/ 0 w 1156"/>
                    <a:gd name="T1" fmla="*/ 15 h 767"/>
                    <a:gd name="T2" fmla="*/ 1 w 1156"/>
                    <a:gd name="T3" fmla="*/ 73 h 767"/>
                    <a:gd name="T4" fmla="*/ 23 w 1156"/>
                    <a:gd name="T5" fmla="*/ 118 h 767"/>
                    <a:gd name="T6" fmla="*/ 10 w 1156"/>
                    <a:gd name="T7" fmla="*/ 159 h 767"/>
                    <a:gd name="T8" fmla="*/ 23 w 1156"/>
                    <a:gd name="T9" fmla="*/ 267 h 767"/>
                    <a:gd name="T10" fmla="*/ 75 w 1156"/>
                    <a:gd name="T11" fmla="*/ 419 h 767"/>
                    <a:gd name="T12" fmla="*/ 78 w 1156"/>
                    <a:gd name="T13" fmla="*/ 465 h 767"/>
                    <a:gd name="T14" fmla="*/ 113 w 1156"/>
                    <a:gd name="T15" fmla="*/ 536 h 767"/>
                    <a:gd name="T16" fmla="*/ 130 w 1156"/>
                    <a:gd name="T17" fmla="*/ 652 h 767"/>
                    <a:gd name="T18" fmla="*/ 122 w 1156"/>
                    <a:gd name="T19" fmla="*/ 688 h 767"/>
                    <a:gd name="T20" fmla="*/ 144 w 1156"/>
                    <a:gd name="T21" fmla="*/ 724 h 767"/>
                    <a:gd name="T22" fmla="*/ 891 w 1156"/>
                    <a:gd name="T23" fmla="*/ 710 h 767"/>
                    <a:gd name="T24" fmla="*/ 947 w 1156"/>
                    <a:gd name="T25" fmla="*/ 767 h 767"/>
                    <a:gd name="T26" fmla="*/ 1000 w 1156"/>
                    <a:gd name="T27" fmla="*/ 683 h 767"/>
                    <a:gd name="T28" fmla="*/ 1027 w 1156"/>
                    <a:gd name="T29" fmla="*/ 593 h 767"/>
                    <a:gd name="T30" fmla="*/ 1001 w 1156"/>
                    <a:gd name="T31" fmla="*/ 528 h 767"/>
                    <a:gd name="T32" fmla="*/ 1130 w 1156"/>
                    <a:gd name="T33" fmla="*/ 426 h 767"/>
                    <a:gd name="T34" fmla="*/ 1156 w 1156"/>
                    <a:gd name="T35" fmla="*/ 374 h 767"/>
                    <a:gd name="T36" fmla="*/ 1156 w 1156"/>
                    <a:gd name="T37" fmla="*/ 348 h 767"/>
                    <a:gd name="T38" fmla="*/ 1064 w 1156"/>
                    <a:gd name="T39" fmla="*/ 237 h 767"/>
                    <a:gd name="T40" fmla="*/ 966 w 1156"/>
                    <a:gd name="T41" fmla="*/ 122 h 767"/>
                    <a:gd name="T42" fmla="*/ 947 w 1156"/>
                    <a:gd name="T43" fmla="*/ 0 h 767"/>
                    <a:gd name="T44" fmla="*/ 25 w 1156"/>
                    <a:gd name="T45" fmla="*/ 16 h 767"/>
                    <a:gd name="T46" fmla="*/ 0 w 1156"/>
                    <a:gd name="T47" fmla="*/ 15 h 7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6"/>
                    <a:gd name="T73" fmla="*/ 0 h 767"/>
                    <a:gd name="T74" fmla="*/ 1156 w 1156"/>
                    <a:gd name="T75" fmla="*/ 767 h 7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6" h="767">
                      <a:moveTo>
                        <a:pt x="0" y="15"/>
                      </a:moveTo>
                      <a:lnTo>
                        <a:pt x="1" y="73"/>
                      </a:lnTo>
                      <a:lnTo>
                        <a:pt x="23" y="118"/>
                      </a:lnTo>
                      <a:lnTo>
                        <a:pt x="10" y="159"/>
                      </a:lnTo>
                      <a:lnTo>
                        <a:pt x="23" y="267"/>
                      </a:lnTo>
                      <a:lnTo>
                        <a:pt x="75" y="419"/>
                      </a:lnTo>
                      <a:lnTo>
                        <a:pt x="78" y="465"/>
                      </a:lnTo>
                      <a:lnTo>
                        <a:pt x="113" y="536"/>
                      </a:lnTo>
                      <a:lnTo>
                        <a:pt x="130" y="652"/>
                      </a:lnTo>
                      <a:lnTo>
                        <a:pt x="122" y="688"/>
                      </a:lnTo>
                      <a:lnTo>
                        <a:pt x="144" y="724"/>
                      </a:lnTo>
                      <a:lnTo>
                        <a:pt x="891" y="710"/>
                      </a:lnTo>
                      <a:lnTo>
                        <a:pt x="947" y="767"/>
                      </a:lnTo>
                      <a:lnTo>
                        <a:pt x="1000" y="683"/>
                      </a:lnTo>
                      <a:lnTo>
                        <a:pt x="1027" y="593"/>
                      </a:lnTo>
                      <a:lnTo>
                        <a:pt x="1001" y="528"/>
                      </a:lnTo>
                      <a:lnTo>
                        <a:pt x="1130" y="426"/>
                      </a:lnTo>
                      <a:lnTo>
                        <a:pt x="1156" y="374"/>
                      </a:lnTo>
                      <a:lnTo>
                        <a:pt x="1156" y="348"/>
                      </a:lnTo>
                      <a:lnTo>
                        <a:pt x="1064" y="237"/>
                      </a:lnTo>
                      <a:lnTo>
                        <a:pt x="966" y="122"/>
                      </a:lnTo>
                      <a:lnTo>
                        <a:pt x="947" y="0"/>
                      </a:lnTo>
                      <a:lnTo>
                        <a:pt x="25" y="16"/>
                      </a:lnTo>
                      <a:lnTo>
                        <a:pt x="0" y="15"/>
                      </a:lnTo>
                      <a:close/>
                    </a:path>
                  </a:pathLst>
                </a:custGeom>
                <a:grpFill/>
                <a:ln w="9525">
                  <a:solidFill>
                    <a:srgbClr val="000000"/>
                  </a:solidFill>
                  <a:prstDash val="solid"/>
                  <a:round/>
                  <a:headEnd/>
                  <a:tailEnd/>
                </a:ln>
              </p:spPr>
              <p:txBody>
                <a:bodyPr/>
                <a:lstStyle/>
                <a:p>
                  <a:endParaRPr lang="en-US"/>
                </a:p>
              </p:txBody>
            </p:sp>
            <p:sp>
              <p:nvSpPr>
                <p:cNvPr id="28" name="Freeform 46"/>
                <p:cNvSpPr>
                  <a:spLocks/>
                </p:cNvSpPr>
                <p:nvPr/>
              </p:nvSpPr>
              <p:spPr bwMode="auto">
                <a:xfrm>
                  <a:off x="2358" y="2366"/>
                  <a:ext cx="720" cy="390"/>
                </a:xfrm>
                <a:custGeom>
                  <a:avLst/>
                  <a:gdLst>
                    <a:gd name="T0" fmla="*/ 0 w 1440"/>
                    <a:gd name="T1" fmla="*/ 740 h 779"/>
                    <a:gd name="T2" fmla="*/ 50 w 1440"/>
                    <a:gd name="T3" fmla="*/ 0 h 779"/>
                    <a:gd name="T4" fmla="*/ 587 w 1440"/>
                    <a:gd name="T5" fmla="*/ 33 h 779"/>
                    <a:gd name="T6" fmla="*/ 1301 w 1440"/>
                    <a:gd name="T7" fmla="*/ 42 h 779"/>
                    <a:gd name="T8" fmla="*/ 1339 w 1440"/>
                    <a:gd name="T9" fmla="*/ 75 h 779"/>
                    <a:gd name="T10" fmla="*/ 1361 w 1440"/>
                    <a:gd name="T11" fmla="*/ 67 h 779"/>
                    <a:gd name="T12" fmla="*/ 1384 w 1440"/>
                    <a:gd name="T13" fmla="*/ 87 h 779"/>
                    <a:gd name="T14" fmla="*/ 1385 w 1440"/>
                    <a:gd name="T15" fmla="*/ 107 h 779"/>
                    <a:gd name="T16" fmla="*/ 1367 w 1440"/>
                    <a:gd name="T17" fmla="*/ 108 h 779"/>
                    <a:gd name="T18" fmla="*/ 1342 w 1440"/>
                    <a:gd name="T19" fmla="*/ 157 h 779"/>
                    <a:gd name="T20" fmla="*/ 1399 w 1440"/>
                    <a:gd name="T21" fmla="*/ 239 h 779"/>
                    <a:gd name="T22" fmla="*/ 1440 w 1440"/>
                    <a:gd name="T23" fmla="*/ 253 h 779"/>
                    <a:gd name="T24" fmla="*/ 1436 w 1440"/>
                    <a:gd name="T25" fmla="*/ 779 h 779"/>
                    <a:gd name="T26" fmla="*/ 820 w 1440"/>
                    <a:gd name="T27" fmla="*/ 779 h 779"/>
                    <a:gd name="T28" fmla="*/ 0 w 1440"/>
                    <a:gd name="T29" fmla="*/ 740 h 7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0"/>
                    <a:gd name="T46" fmla="*/ 0 h 779"/>
                    <a:gd name="T47" fmla="*/ 1440 w 1440"/>
                    <a:gd name="T48" fmla="*/ 779 h 7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0" h="779">
                      <a:moveTo>
                        <a:pt x="0" y="740"/>
                      </a:moveTo>
                      <a:lnTo>
                        <a:pt x="50" y="0"/>
                      </a:lnTo>
                      <a:lnTo>
                        <a:pt x="587" y="33"/>
                      </a:lnTo>
                      <a:lnTo>
                        <a:pt x="1301" y="42"/>
                      </a:lnTo>
                      <a:lnTo>
                        <a:pt x="1339" y="75"/>
                      </a:lnTo>
                      <a:lnTo>
                        <a:pt x="1361" y="67"/>
                      </a:lnTo>
                      <a:lnTo>
                        <a:pt x="1384" y="87"/>
                      </a:lnTo>
                      <a:lnTo>
                        <a:pt x="1385" y="107"/>
                      </a:lnTo>
                      <a:lnTo>
                        <a:pt x="1367" y="108"/>
                      </a:lnTo>
                      <a:lnTo>
                        <a:pt x="1342" y="157"/>
                      </a:lnTo>
                      <a:lnTo>
                        <a:pt x="1399" y="239"/>
                      </a:lnTo>
                      <a:lnTo>
                        <a:pt x="1440" y="253"/>
                      </a:lnTo>
                      <a:lnTo>
                        <a:pt x="1436" y="779"/>
                      </a:lnTo>
                      <a:lnTo>
                        <a:pt x="820" y="779"/>
                      </a:lnTo>
                      <a:lnTo>
                        <a:pt x="0" y="740"/>
                      </a:lnTo>
                      <a:close/>
                    </a:path>
                  </a:pathLst>
                </a:custGeom>
                <a:grpFill/>
                <a:ln w="9525">
                  <a:solidFill>
                    <a:srgbClr val="000000"/>
                  </a:solidFill>
                  <a:prstDash val="solid"/>
                  <a:round/>
                  <a:headEnd/>
                  <a:tailEnd/>
                </a:ln>
              </p:spPr>
              <p:txBody>
                <a:bodyPr/>
                <a:lstStyle/>
                <a:p>
                  <a:endParaRPr lang="en-US"/>
                </a:p>
              </p:txBody>
            </p:sp>
            <p:sp>
              <p:nvSpPr>
                <p:cNvPr id="29" name="Freeform 47"/>
                <p:cNvSpPr>
                  <a:spLocks/>
                </p:cNvSpPr>
                <p:nvPr/>
              </p:nvSpPr>
              <p:spPr bwMode="auto">
                <a:xfrm>
                  <a:off x="3586" y="2440"/>
                  <a:ext cx="705" cy="360"/>
                </a:xfrm>
                <a:custGeom>
                  <a:avLst/>
                  <a:gdLst>
                    <a:gd name="T0" fmla="*/ 0 w 1409"/>
                    <a:gd name="T1" fmla="*/ 721 h 721"/>
                    <a:gd name="T2" fmla="*/ 13 w 1409"/>
                    <a:gd name="T3" fmla="*/ 686 h 721"/>
                    <a:gd name="T4" fmla="*/ 46 w 1409"/>
                    <a:gd name="T5" fmla="*/ 683 h 721"/>
                    <a:gd name="T6" fmla="*/ 54 w 1409"/>
                    <a:gd name="T7" fmla="*/ 605 h 721"/>
                    <a:gd name="T8" fmla="*/ 36 w 1409"/>
                    <a:gd name="T9" fmla="*/ 598 h 721"/>
                    <a:gd name="T10" fmla="*/ 34 w 1409"/>
                    <a:gd name="T11" fmla="*/ 580 h 721"/>
                    <a:gd name="T12" fmla="*/ 79 w 1409"/>
                    <a:gd name="T13" fmla="*/ 536 h 721"/>
                    <a:gd name="T14" fmla="*/ 165 w 1409"/>
                    <a:gd name="T15" fmla="*/ 568 h 721"/>
                    <a:gd name="T16" fmla="*/ 178 w 1409"/>
                    <a:gd name="T17" fmla="*/ 482 h 721"/>
                    <a:gd name="T18" fmla="*/ 239 w 1409"/>
                    <a:gd name="T19" fmla="*/ 455 h 721"/>
                    <a:gd name="T20" fmla="*/ 230 w 1409"/>
                    <a:gd name="T21" fmla="*/ 436 h 721"/>
                    <a:gd name="T22" fmla="*/ 245 w 1409"/>
                    <a:gd name="T23" fmla="*/ 386 h 721"/>
                    <a:gd name="T24" fmla="*/ 263 w 1409"/>
                    <a:gd name="T25" fmla="*/ 356 h 721"/>
                    <a:gd name="T26" fmla="*/ 348 w 1409"/>
                    <a:gd name="T27" fmla="*/ 342 h 721"/>
                    <a:gd name="T28" fmla="*/ 379 w 1409"/>
                    <a:gd name="T29" fmla="*/ 350 h 721"/>
                    <a:gd name="T30" fmla="*/ 470 w 1409"/>
                    <a:gd name="T31" fmla="*/ 318 h 721"/>
                    <a:gd name="T32" fmla="*/ 503 w 1409"/>
                    <a:gd name="T33" fmla="*/ 346 h 721"/>
                    <a:gd name="T34" fmla="*/ 535 w 1409"/>
                    <a:gd name="T35" fmla="*/ 276 h 721"/>
                    <a:gd name="T36" fmla="*/ 566 w 1409"/>
                    <a:gd name="T37" fmla="*/ 258 h 721"/>
                    <a:gd name="T38" fmla="*/ 633 w 1409"/>
                    <a:gd name="T39" fmla="*/ 297 h 721"/>
                    <a:gd name="T40" fmla="*/ 643 w 1409"/>
                    <a:gd name="T41" fmla="*/ 254 h 721"/>
                    <a:gd name="T42" fmla="*/ 717 w 1409"/>
                    <a:gd name="T43" fmla="*/ 162 h 721"/>
                    <a:gd name="T44" fmla="*/ 732 w 1409"/>
                    <a:gd name="T45" fmla="*/ 106 h 721"/>
                    <a:gd name="T46" fmla="*/ 759 w 1409"/>
                    <a:gd name="T47" fmla="*/ 115 h 721"/>
                    <a:gd name="T48" fmla="*/ 828 w 1409"/>
                    <a:gd name="T49" fmla="*/ 66 h 721"/>
                    <a:gd name="T50" fmla="*/ 808 w 1409"/>
                    <a:gd name="T51" fmla="*/ 26 h 721"/>
                    <a:gd name="T52" fmla="*/ 818 w 1409"/>
                    <a:gd name="T53" fmla="*/ 6 h 721"/>
                    <a:gd name="T54" fmla="*/ 878 w 1409"/>
                    <a:gd name="T55" fmla="*/ 0 h 721"/>
                    <a:gd name="T56" fmla="*/ 915 w 1409"/>
                    <a:gd name="T57" fmla="*/ 15 h 721"/>
                    <a:gd name="T58" fmla="*/ 940 w 1409"/>
                    <a:gd name="T59" fmla="*/ 59 h 721"/>
                    <a:gd name="T60" fmla="*/ 1001 w 1409"/>
                    <a:gd name="T61" fmla="*/ 68 h 721"/>
                    <a:gd name="T62" fmla="*/ 1039 w 1409"/>
                    <a:gd name="T63" fmla="*/ 89 h 721"/>
                    <a:gd name="T64" fmla="*/ 1128 w 1409"/>
                    <a:gd name="T65" fmla="*/ 86 h 721"/>
                    <a:gd name="T66" fmla="*/ 1168 w 1409"/>
                    <a:gd name="T67" fmla="*/ 59 h 721"/>
                    <a:gd name="T68" fmla="*/ 1263 w 1409"/>
                    <a:gd name="T69" fmla="*/ 119 h 721"/>
                    <a:gd name="T70" fmla="*/ 1297 w 1409"/>
                    <a:gd name="T71" fmla="*/ 237 h 721"/>
                    <a:gd name="T72" fmla="*/ 1336 w 1409"/>
                    <a:gd name="T73" fmla="*/ 278 h 721"/>
                    <a:gd name="T74" fmla="*/ 1409 w 1409"/>
                    <a:gd name="T75" fmla="*/ 321 h 721"/>
                    <a:gd name="T76" fmla="*/ 1353 w 1409"/>
                    <a:gd name="T77" fmla="*/ 386 h 721"/>
                    <a:gd name="T78" fmla="*/ 1307 w 1409"/>
                    <a:gd name="T79" fmla="*/ 419 h 721"/>
                    <a:gd name="T80" fmla="*/ 1257 w 1409"/>
                    <a:gd name="T81" fmla="*/ 480 h 721"/>
                    <a:gd name="T82" fmla="*/ 1257 w 1409"/>
                    <a:gd name="T83" fmla="*/ 501 h 721"/>
                    <a:gd name="T84" fmla="*/ 1116 w 1409"/>
                    <a:gd name="T85" fmla="*/ 592 h 721"/>
                    <a:gd name="T86" fmla="*/ 341 w 1409"/>
                    <a:gd name="T87" fmla="*/ 664 h 721"/>
                    <a:gd name="T88" fmla="*/ 258 w 1409"/>
                    <a:gd name="T89" fmla="*/ 662 h 721"/>
                    <a:gd name="T90" fmla="*/ 262 w 1409"/>
                    <a:gd name="T91" fmla="*/ 704 h 721"/>
                    <a:gd name="T92" fmla="*/ 0 w 1409"/>
                    <a:gd name="T93" fmla="*/ 721 h 7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9"/>
                    <a:gd name="T142" fmla="*/ 0 h 721"/>
                    <a:gd name="T143" fmla="*/ 1409 w 1409"/>
                    <a:gd name="T144" fmla="*/ 721 h 7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9" h="721">
                      <a:moveTo>
                        <a:pt x="0" y="721"/>
                      </a:moveTo>
                      <a:lnTo>
                        <a:pt x="13" y="686"/>
                      </a:lnTo>
                      <a:lnTo>
                        <a:pt x="46" y="683"/>
                      </a:lnTo>
                      <a:lnTo>
                        <a:pt x="54" y="605"/>
                      </a:lnTo>
                      <a:lnTo>
                        <a:pt x="36" y="598"/>
                      </a:lnTo>
                      <a:lnTo>
                        <a:pt x="34" y="580"/>
                      </a:lnTo>
                      <a:lnTo>
                        <a:pt x="79" y="536"/>
                      </a:lnTo>
                      <a:lnTo>
                        <a:pt x="165" y="568"/>
                      </a:lnTo>
                      <a:lnTo>
                        <a:pt x="178" y="482"/>
                      </a:lnTo>
                      <a:lnTo>
                        <a:pt x="239" y="455"/>
                      </a:lnTo>
                      <a:lnTo>
                        <a:pt x="230" y="436"/>
                      </a:lnTo>
                      <a:lnTo>
                        <a:pt x="245" y="386"/>
                      </a:lnTo>
                      <a:lnTo>
                        <a:pt x="263" y="356"/>
                      </a:lnTo>
                      <a:lnTo>
                        <a:pt x="348" y="342"/>
                      </a:lnTo>
                      <a:lnTo>
                        <a:pt x="379" y="350"/>
                      </a:lnTo>
                      <a:lnTo>
                        <a:pt x="470" y="318"/>
                      </a:lnTo>
                      <a:lnTo>
                        <a:pt x="503" y="346"/>
                      </a:lnTo>
                      <a:lnTo>
                        <a:pt x="535" y="276"/>
                      </a:lnTo>
                      <a:lnTo>
                        <a:pt x="566" y="258"/>
                      </a:lnTo>
                      <a:lnTo>
                        <a:pt x="633" y="297"/>
                      </a:lnTo>
                      <a:lnTo>
                        <a:pt x="643" y="254"/>
                      </a:lnTo>
                      <a:lnTo>
                        <a:pt x="717" y="162"/>
                      </a:lnTo>
                      <a:lnTo>
                        <a:pt x="732" y="106"/>
                      </a:lnTo>
                      <a:lnTo>
                        <a:pt x="759" y="115"/>
                      </a:lnTo>
                      <a:lnTo>
                        <a:pt x="828" y="66"/>
                      </a:lnTo>
                      <a:lnTo>
                        <a:pt x="808" y="26"/>
                      </a:lnTo>
                      <a:lnTo>
                        <a:pt x="818" y="6"/>
                      </a:lnTo>
                      <a:lnTo>
                        <a:pt x="878" y="0"/>
                      </a:lnTo>
                      <a:lnTo>
                        <a:pt x="915" y="15"/>
                      </a:lnTo>
                      <a:lnTo>
                        <a:pt x="940" y="59"/>
                      </a:lnTo>
                      <a:lnTo>
                        <a:pt x="1001" y="68"/>
                      </a:lnTo>
                      <a:lnTo>
                        <a:pt x="1039" y="89"/>
                      </a:lnTo>
                      <a:lnTo>
                        <a:pt x="1128" y="86"/>
                      </a:lnTo>
                      <a:lnTo>
                        <a:pt x="1168" y="59"/>
                      </a:lnTo>
                      <a:lnTo>
                        <a:pt x="1263" y="119"/>
                      </a:lnTo>
                      <a:lnTo>
                        <a:pt x="1297" y="237"/>
                      </a:lnTo>
                      <a:lnTo>
                        <a:pt x="1336" y="278"/>
                      </a:lnTo>
                      <a:lnTo>
                        <a:pt x="1409" y="321"/>
                      </a:lnTo>
                      <a:lnTo>
                        <a:pt x="1353" y="386"/>
                      </a:lnTo>
                      <a:lnTo>
                        <a:pt x="1307" y="419"/>
                      </a:lnTo>
                      <a:lnTo>
                        <a:pt x="1257" y="480"/>
                      </a:lnTo>
                      <a:lnTo>
                        <a:pt x="1257" y="501"/>
                      </a:lnTo>
                      <a:lnTo>
                        <a:pt x="1116" y="592"/>
                      </a:lnTo>
                      <a:lnTo>
                        <a:pt x="341" y="664"/>
                      </a:lnTo>
                      <a:lnTo>
                        <a:pt x="258" y="662"/>
                      </a:lnTo>
                      <a:lnTo>
                        <a:pt x="262" y="704"/>
                      </a:lnTo>
                      <a:lnTo>
                        <a:pt x="0" y="721"/>
                      </a:lnTo>
                      <a:close/>
                    </a:path>
                  </a:pathLst>
                </a:custGeom>
                <a:grpFill/>
                <a:ln w="9525" cmpd="sng">
                  <a:solidFill>
                    <a:srgbClr val="000000"/>
                  </a:solidFill>
                  <a:prstDash val="solid"/>
                  <a:round/>
                  <a:headEnd/>
                  <a:tailEnd/>
                </a:ln>
              </p:spPr>
              <p:txBody>
                <a:bodyPr/>
                <a:lstStyle/>
                <a:p>
                  <a:endParaRPr lang="en-US"/>
                </a:p>
              </p:txBody>
            </p:sp>
            <p:sp>
              <p:nvSpPr>
                <p:cNvPr id="30" name="Freeform 48"/>
                <p:cNvSpPr>
                  <a:spLocks/>
                </p:cNvSpPr>
                <p:nvPr/>
              </p:nvSpPr>
              <p:spPr bwMode="auto">
                <a:xfrm>
                  <a:off x="3140" y="3241"/>
                  <a:ext cx="544" cy="480"/>
                </a:xfrm>
                <a:custGeom>
                  <a:avLst/>
                  <a:gdLst>
                    <a:gd name="T0" fmla="*/ 12 w 1088"/>
                    <a:gd name="T1" fmla="*/ 264 h 960"/>
                    <a:gd name="T2" fmla="*/ 52 w 1088"/>
                    <a:gd name="T3" fmla="*/ 365 h 960"/>
                    <a:gd name="T4" fmla="*/ 110 w 1088"/>
                    <a:gd name="T5" fmla="*/ 535 h 960"/>
                    <a:gd name="T6" fmla="*/ 76 w 1088"/>
                    <a:gd name="T7" fmla="*/ 647 h 960"/>
                    <a:gd name="T8" fmla="*/ 83 w 1088"/>
                    <a:gd name="T9" fmla="*/ 732 h 960"/>
                    <a:gd name="T10" fmla="*/ 37 w 1088"/>
                    <a:gd name="T11" fmla="*/ 794 h 960"/>
                    <a:gd name="T12" fmla="*/ 202 w 1088"/>
                    <a:gd name="T13" fmla="*/ 796 h 960"/>
                    <a:gd name="T14" fmla="*/ 433 w 1088"/>
                    <a:gd name="T15" fmla="*/ 837 h 960"/>
                    <a:gd name="T16" fmla="*/ 454 w 1088"/>
                    <a:gd name="T17" fmla="*/ 776 h 960"/>
                    <a:gd name="T18" fmla="*/ 545 w 1088"/>
                    <a:gd name="T19" fmla="*/ 849 h 960"/>
                    <a:gd name="T20" fmla="*/ 603 w 1088"/>
                    <a:gd name="T21" fmla="*/ 855 h 960"/>
                    <a:gd name="T22" fmla="*/ 641 w 1088"/>
                    <a:gd name="T23" fmla="*/ 921 h 960"/>
                    <a:gd name="T24" fmla="*/ 709 w 1088"/>
                    <a:gd name="T25" fmla="*/ 948 h 960"/>
                    <a:gd name="T26" fmla="*/ 758 w 1088"/>
                    <a:gd name="T27" fmla="*/ 910 h 960"/>
                    <a:gd name="T28" fmla="*/ 788 w 1088"/>
                    <a:gd name="T29" fmla="*/ 919 h 960"/>
                    <a:gd name="T30" fmla="*/ 828 w 1088"/>
                    <a:gd name="T31" fmla="*/ 941 h 960"/>
                    <a:gd name="T32" fmla="*/ 874 w 1088"/>
                    <a:gd name="T33" fmla="*/ 904 h 960"/>
                    <a:gd name="T34" fmla="*/ 865 w 1088"/>
                    <a:gd name="T35" fmla="*/ 845 h 960"/>
                    <a:gd name="T36" fmla="*/ 907 w 1088"/>
                    <a:gd name="T37" fmla="*/ 849 h 960"/>
                    <a:gd name="T38" fmla="*/ 949 w 1088"/>
                    <a:gd name="T39" fmla="*/ 877 h 960"/>
                    <a:gd name="T40" fmla="*/ 985 w 1088"/>
                    <a:gd name="T41" fmla="*/ 893 h 960"/>
                    <a:gd name="T42" fmla="*/ 1021 w 1088"/>
                    <a:gd name="T43" fmla="*/ 928 h 960"/>
                    <a:gd name="T44" fmla="*/ 1042 w 1088"/>
                    <a:gd name="T45" fmla="*/ 929 h 960"/>
                    <a:gd name="T46" fmla="*/ 1061 w 1088"/>
                    <a:gd name="T47" fmla="*/ 926 h 960"/>
                    <a:gd name="T48" fmla="*/ 1088 w 1088"/>
                    <a:gd name="T49" fmla="*/ 901 h 960"/>
                    <a:gd name="T50" fmla="*/ 1044 w 1088"/>
                    <a:gd name="T51" fmla="*/ 878 h 960"/>
                    <a:gd name="T52" fmla="*/ 1008 w 1088"/>
                    <a:gd name="T53" fmla="*/ 860 h 960"/>
                    <a:gd name="T54" fmla="*/ 954 w 1088"/>
                    <a:gd name="T55" fmla="*/ 811 h 960"/>
                    <a:gd name="T56" fmla="*/ 993 w 1088"/>
                    <a:gd name="T57" fmla="*/ 784 h 960"/>
                    <a:gd name="T58" fmla="*/ 1015 w 1088"/>
                    <a:gd name="T59" fmla="*/ 755 h 960"/>
                    <a:gd name="T60" fmla="*/ 1035 w 1088"/>
                    <a:gd name="T61" fmla="*/ 720 h 960"/>
                    <a:gd name="T62" fmla="*/ 1002 w 1088"/>
                    <a:gd name="T63" fmla="*/ 696 h 960"/>
                    <a:gd name="T64" fmla="*/ 945 w 1088"/>
                    <a:gd name="T65" fmla="*/ 744 h 960"/>
                    <a:gd name="T66" fmla="*/ 907 w 1088"/>
                    <a:gd name="T67" fmla="*/ 701 h 960"/>
                    <a:gd name="T68" fmla="*/ 928 w 1088"/>
                    <a:gd name="T69" fmla="*/ 704 h 960"/>
                    <a:gd name="T70" fmla="*/ 924 w 1088"/>
                    <a:gd name="T71" fmla="*/ 685 h 960"/>
                    <a:gd name="T72" fmla="*/ 912 w 1088"/>
                    <a:gd name="T73" fmla="*/ 687 h 960"/>
                    <a:gd name="T74" fmla="*/ 872 w 1088"/>
                    <a:gd name="T75" fmla="*/ 701 h 960"/>
                    <a:gd name="T76" fmla="*/ 779 w 1088"/>
                    <a:gd name="T77" fmla="*/ 697 h 960"/>
                    <a:gd name="T78" fmla="*/ 812 w 1088"/>
                    <a:gd name="T79" fmla="*/ 626 h 960"/>
                    <a:gd name="T80" fmla="*/ 871 w 1088"/>
                    <a:gd name="T81" fmla="*/ 651 h 960"/>
                    <a:gd name="T82" fmla="*/ 894 w 1088"/>
                    <a:gd name="T83" fmla="*/ 553 h 960"/>
                    <a:gd name="T84" fmla="*/ 514 w 1088"/>
                    <a:gd name="T85" fmla="*/ 486 h 960"/>
                    <a:gd name="T86" fmla="*/ 561 w 1088"/>
                    <a:gd name="T87" fmla="*/ 306 h 960"/>
                    <a:gd name="T88" fmla="*/ 607 w 1088"/>
                    <a:gd name="T89" fmla="*/ 191 h 960"/>
                    <a:gd name="T90" fmla="*/ 583 w 1088"/>
                    <a:gd name="T91" fmla="*/ 0 h 9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8"/>
                    <a:gd name="T139" fmla="*/ 0 h 960"/>
                    <a:gd name="T140" fmla="*/ 1088 w 1088"/>
                    <a:gd name="T141" fmla="*/ 960 h 9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8" h="960">
                      <a:moveTo>
                        <a:pt x="0" y="9"/>
                      </a:moveTo>
                      <a:lnTo>
                        <a:pt x="12" y="264"/>
                      </a:lnTo>
                      <a:lnTo>
                        <a:pt x="41" y="298"/>
                      </a:lnTo>
                      <a:lnTo>
                        <a:pt x="52" y="365"/>
                      </a:lnTo>
                      <a:lnTo>
                        <a:pt x="112" y="455"/>
                      </a:lnTo>
                      <a:lnTo>
                        <a:pt x="110" y="535"/>
                      </a:lnTo>
                      <a:lnTo>
                        <a:pt x="73" y="606"/>
                      </a:lnTo>
                      <a:lnTo>
                        <a:pt x="76" y="647"/>
                      </a:lnTo>
                      <a:lnTo>
                        <a:pt x="89" y="691"/>
                      </a:lnTo>
                      <a:lnTo>
                        <a:pt x="83" y="732"/>
                      </a:lnTo>
                      <a:lnTo>
                        <a:pt x="65" y="760"/>
                      </a:lnTo>
                      <a:lnTo>
                        <a:pt x="37" y="794"/>
                      </a:lnTo>
                      <a:lnTo>
                        <a:pt x="54" y="813"/>
                      </a:lnTo>
                      <a:lnTo>
                        <a:pt x="202" y="796"/>
                      </a:lnTo>
                      <a:lnTo>
                        <a:pt x="320" y="843"/>
                      </a:lnTo>
                      <a:lnTo>
                        <a:pt x="433" y="837"/>
                      </a:lnTo>
                      <a:lnTo>
                        <a:pt x="418" y="804"/>
                      </a:lnTo>
                      <a:lnTo>
                        <a:pt x="454" y="776"/>
                      </a:lnTo>
                      <a:lnTo>
                        <a:pt x="533" y="794"/>
                      </a:lnTo>
                      <a:lnTo>
                        <a:pt x="545" y="849"/>
                      </a:lnTo>
                      <a:lnTo>
                        <a:pt x="568" y="840"/>
                      </a:lnTo>
                      <a:lnTo>
                        <a:pt x="603" y="855"/>
                      </a:lnTo>
                      <a:lnTo>
                        <a:pt x="634" y="890"/>
                      </a:lnTo>
                      <a:lnTo>
                        <a:pt x="641" y="921"/>
                      </a:lnTo>
                      <a:lnTo>
                        <a:pt x="676" y="926"/>
                      </a:lnTo>
                      <a:lnTo>
                        <a:pt x="709" y="948"/>
                      </a:lnTo>
                      <a:lnTo>
                        <a:pt x="735" y="935"/>
                      </a:lnTo>
                      <a:lnTo>
                        <a:pt x="758" y="910"/>
                      </a:lnTo>
                      <a:lnTo>
                        <a:pt x="753" y="890"/>
                      </a:lnTo>
                      <a:lnTo>
                        <a:pt x="788" y="919"/>
                      </a:lnTo>
                      <a:lnTo>
                        <a:pt x="804" y="894"/>
                      </a:lnTo>
                      <a:lnTo>
                        <a:pt x="828" y="941"/>
                      </a:lnTo>
                      <a:lnTo>
                        <a:pt x="863" y="919"/>
                      </a:lnTo>
                      <a:lnTo>
                        <a:pt x="874" y="904"/>
                      </a:lnTo>
                      <a:lnTo>
                        <a:pt x="863" y="890"/>
                      </a:lnTo>
                      <a:lnTo>
                        <a:pt x="865" y="845"/>
                      </a:lnTo>
                      <a:lnTo>
                        <a:pt x="877" y="845"/>
                      </a:lnTo>
                      <a:lnTo>
                        <a:pt x="907" y="849"/>
                      </a:lnTo>
                      <a:lnTo>
                        <a:pt x="917" y="878"/>
                      </a:lnTo>
                      <a:lnTo>
                        <a:pt x="949" y="877"/>
                      </a:lnTo>
                      <a:lnTo>
                        <a:pt x="980" y="897"/>
                      </a:lnTo>
                      <a:lnTo>
                        <a:pt x="985" y="893"/>
                      </a:lnTo>
                      <a:lnTo>
                        <a:pt x="999" y="912"/>
                      </a:lnTo>
                      <a:lnTo>
                        <a:pt x="1021" y="928"/>
                      </a:lnTo>
                      <a:lnTo>
                        <a:pt x="1014" y="960"/>
                      </a:lnTo>
                      <a:lnTo>
                        <a:pt x="1042" y="929"/>
                      </a:lnTo>
                      <a:lnTo>
                        <a:pt x="1062" y="949"/>
                      </a:lnTo>
                      <a:lnTo>
                        <a:pt x="1061" y="926"/>
                      </a:lnTo>
                      <a:lnTo>
                        <a:pt x="1086" y="919"/>
                      </a:lnTo>
                      <a:lnTo>
                        <a:pt x="1088" y="901"/>
                      </a:lnTo>
                      <a:lnTo>
                        <a:pt x="1060" y="896"/>
                      </a:lnTo>
                      <a:lnTo>
                        <a:pt x="1044" y="878"/>
                      </a:lnTo>
                      <a:lnTo>
                        <a:pt x="1019" y="881"/>
                      </a:lnTo>
                      <a:lnTo>
                        <a:pt x="1008" y="860"/>
                      </a:lnTo>
                      <a:lnTo>
                        <a:pt x="980" y="860"/>
                      </a:lnTo>
                      <a:lnTo>
                        <a:pt x="954" y="811"/>
                      </a:lnTo>
                      <a:lnTo>
                        <a:pt x="970" y="797"/>
                      </a:lnTo>
                      <a:lnTo>
                        <a:pt x="993" y="784"/>
                      </a:lnTo>
                      <a:lnTo>
                        <a:pt x="999" y="760"/>
                      </a:lnTo>
                      <a:lnTo>
                        <a:pt x="1015" y="755"/>
                      </a:lnTo>
                      <a:lnTo>
                        <a:pt x="1044" y="729"/>
                      </a:lnTo>
                      <a:lnTo>
                        <a:pt x="1035" y="720"/>
                      </a:lnTo>
                      <a:lnTo>
                        <a:pt x="1035" y="670"/>
                      </a:lnTo>
                      <a:lnTo>
                        <a:pt x="1002" y="696"/>
                      </a:lnTo>
                      <a:lnTo>
                        <a:pt x="971" y="699"/>
                      </a:lnTo>
                      <a:lnTo>
                        <a:pt x="945" y="744"/>
                      </a:lnTo>
                      <a:lnTo>
                        <a:pt x="901" y="720"/>
                      </a:lnTo>
                      <a:lnTo>
                        <a:pt x="907" y="701"/>
                      </a:lnTo>
                      <a:lnTo>
                        <a:pt x="927" y="697"/>
                      </a:lnTo>
                      <a:lnTo>
                        <a:pt x="928" y="704"/>
                      </a:lnTo>
                      <a:lnTo>
                        <a:pt x="942" y="678"/>
                      </a:lnTo>
                      <a:lnTo>
                        <a:pt x="924" y="685"/>
                      </a:lnTo>
                      <a:lnTo>
                        <a:pt x="917" y="675"/>
                      </a:lnTo>
                      <a:lnTo>
                        <a:pt x="912" y="687"/>
                      </a:lnTo>
                      <a:lnTo>
                        <a:pt x="891" y="677"/>
                      </a:lnTo>
                      <a:lnTo>
                        <a:pt x="872" y="701"/>
                      </a:lnTo>
                      <a:lnTo>
                        <a:pt x="838" y="710"/>
                      </a:lnTo>
                      <a:lnTo>
                        <a:pt x="779" y="697"/>
                      </a:lnTo>
                      <a:lnTo>
                        <a:pt x="774" y="681"/>
                      </a:lnTo>
                      <a:lnTo>
                        <a:pt x="812" y="626"/>
                      </a:lnTo>
                      <a:lnTo>
                        <a:pt x="846" y="628"/>
                      </a:lnTo>
                      <a:lnTo>
                        <a:pt x="871" y="651"/>
                      </a:lnTo>
                      <a:lnTo>
                        <a:pt x="963" y="669"/>
                      </a:lnTo>
                      <a:lnTo>
                        <a:pt x="894" y="553"/>
                      </a:lnTo>
                      <a:lnTo>
                        <a:pt x="906" y="472"/>
                      </a:lnTo>
                      <a:lnTo>
                        <a:pt x="514" y="486"/>
                      </a:lnTo>
                      <a:lnTo>
                        <a:pt x="517" y="442"/>
                      </a:lnTo>
                      <a:lnTo>
                        <a:pt x="561" y="306"/>
                      </a:lnTo>
                      <a:lnTo>
                        <a:pt x="628" y="215"/>
                      </a:lnTo>
                      <a:lnTo>
                        <a:pt x="607" y="191"/>
                      </a:lnTo>
                      <a:lnTo>
                        <a:pt x="615" y="102"/>
                      </a:lnTo>
                      <a:lnTo>
                        <a:pt x="583" y="0"/>
                      </a:lnTo>
                      <a:lnTo>
                        <a:pt x="0" y="9"/>
                      </a:lnTo>
                      <a:close/>
                    </a:path>
                  </a:pathLst>
                </a:custGeom>
                <a:grpFill/>
                <a:ln w="9525">
                  <a:solidFill>
                    <a:srgbClr val="000000"/>
                  </a:solidFill>
                  <a:prstDash val="solid"/>
                  <a:round/>
                  <a:headEnd/>
                  <a:tailEnd/>
                </a:ln>
              </p:spPr>
              <p:txBody>
                <a:bodyPr/>
                <a:lstStyle/>
                <a:p>
                  <a:endParaRPr lang="en-US"/>
                </a:p>
              </p:txBody>
            </p:sp>
            <p:sp>
              <p:nvSpPr>
                <p:cNvPr id="31" name="Freeform 49"/>
                <p:cNvSpPr>
                  <a:spLocks/>
                </p:cNvSpPr>
                <p:nvPr/>
              </p:nvSpPr>
              <p:spPr bwMode="auto">
                <a:xfrm>
                  <a:off x="5074" y="1161"/>
                  <a:ext cx="354" cy="563"/>
                </a:xfrm>
                <a:custGeom>
                  <a:avLst/>
                  <a:gdLst>
                    <a:gd name="T0" fmla="*/ 0 w 708"/>
                    <a:gd name="T1" fmla="*/ 610 h 1125"/>
                    <a:gd name="T2" fmla="*/ 43 w 708"/>
                    <a:gd name="T3" fmla="*/ 614 h 1125"/>
                    <a:gd name="T4" fmla="*/ 45 w 708"/>
                    <a:gd name="T5" fmla="*/ 539 h 1125"/>
                    <a:gd name="T6" fmla="*/ 95 w 708"/>
                    <a:gd name="T7" fmla="*/ 440 h 1125"/>
                    <a:gd name="T8" fmla="*/ 73 w 708"/>
                    <a:gd name="T9" fmla="*/ 368 h 1125"/>
                    <a:gd name="T10" fmla="*/ 92 w 708"/>
                    <a:gd name="T11" fmla="*/ 270 h 1125"/>
                    <a:gd name="T12" fmla="*/ 90 w 708"/>
                    <a:gd name="T13" fmla="*/ 234 h 1125"/>
                    <a:gd name="T14" fmla="*/ 171 w 708"/>
                    <a:gd name="T15" fmla="*/ 19 h 1125"/>
                    <a:gd name="T16" fmla="*/ 193 w 708"/>
                    <a:gd name="T17" fmla="*/ 19 h 1125"/>
                    <a:gd name="T18" fmla="*/ 205 w 708"/>
                    <a:gd name="T19" fmla="*/ 61 h 1125"/>
                    <a:gd name="T20" fmla="*/ 306 w 708"/>
                    <a:gd name="T21" fmla="*/ 25 h 1125"/>
                    <a:gd name="T22" fmla="*/ 307 w 708"/>
                    <a:gd name="T23" fmla="*/ 8 h 1125"/>
                    <a:gd name="T24" fmla="*/ 336 w 708"/>
                    <a:gd name="T25" fmla="*/ 0 h 1125"/>
                    <a:gd name="T26" fmla="*/ 388 w 708"/>
                    <a:gd name="T27" fmla="*/ 27 h 1125"/>
                    <a:gd name="T28" fmla="*/ 428 w 708"/>
                    <a:gd name="T29" fmla="*/ 61 h 1125"/>
                    <a:gd name="T30" fmla="*/ 521 w 708"/>
                    <a:gd name="T31" fmla="*/ 372 h 1125"/>
                    <a:gd name="T32" fmla="*/ 582 w 708"/>
                    <a:gd name="T33" fmla="*/ 372 h 1125"/>
                    <a:gd name="T34" fmla="*/ 591 w 708"/>
                    <a:gd name="T35" fmla="*/ 390 h 1125"/>
                    <a:gd name="T36" fmla="*/ 583 w 708"/>
                    <a:gd name="T37" fmla="*/ 404 h 1125"/>
                    <a:gd name="T38" fmla="*/ 631 w 708"/>
                    <a:gd name="T39" fmla="*/ 474 h 1125"/>
                    <a:gd name="T40" fmla="*/ 639 w 708"/>
                    <a:gd name="T41" fmla="*/ 458 h 1125"/>
                    <a:gd name="T42" fmla="*/ 689 w 708"/>
                    <a:gd name="T43" fmla="*/ 506 h 1125"/>
                    <a:gd name="T44" fmla="*/ 673 w 708"/>
                    <a:gd name="T45" fmla="*/ 517 h 1125"/>
                    <a:gd name="T46" fmla="*/ 675 w 708"/>
                    <a:gd name="T47" fmla="*/ 530 h 1125"/>
                    <a:gd name="T48" fmla="*/ 708 w 708"/>
                    <a:gd name="T49" fmla="*/ 529 h 1125"/>
                    <a:gd name="T50" fmla="*/ 686 w 708"/>
                    <a:gd name="T51" fmla="*/ 589 h 1125"/>
                    <a:gd name="T52" fmla="*/ 655 w 708"/>
                    <a:gd name="T53" fmla="*/ 582 h 1125"/>
                    <a:gd name="T54" fmla="*/ 631 w 708"/>
                    <a:gd name="T55" fmla="*/ 604 h 1125"/>
                    <a:gd name="T56" fmla="*/ 633 w 708"/>
                    <a:gd name="T57" fmla="*/ 627 h 1125"/>
                    <a:gd name="T58" fmla="*/ 611 w 708"/>
                    <a:gd name="T59" fmla="*/ 641 h 1125"/>
                    <a:gd name="T60" fmla="*/ 588 w 708"/>
                    <a:gd name="T61" fmla="*/ 636 h 1125"/>
                    <a:gd name="T62" fmla="*/ 589 w 708"/>
                    <a:gd name="T63" fmla="*/ 671 h 1125"/>
                    <a:gd name="T64" fmla="*/ 570 w 708"/>
                    <a:gd name="T65" fmla="*/ 662 h 1125"/>
                    <a:gd name="T66" fmla="*/ 562 w 708"/>
                    <a:gd name="T67" fmla="*/ 703 h 1125"/>
                    <a:gd name="T68" fmla="*/ 530 w 708"/>
                    <a:gd name="T69" fmla="*/ 667 h 1125"/>
                    <a:gd name="T70" fmla="*/ 504 w 708"/>
                    <a:gd name="T71" fmla="*/ 699 h 1125"/>
                    <a:gd name="T72" fmla="*/ 476 w 708"/>
                    <a:gd name="T73" fmla="*/ 714 h 1125"/>
                    <a:gd name="T74" fmla="*/ 468 w 708"/>
                    <a:gd name="T75" fmla="*/ 748 h 1125"/>
                    <a:gd name="T76" fmla="*/ 436 w 708"/>
                    <a:gd name="T77" fmla="*/ 742 h 1125"/>
                    <a:gd name="T78" fmla="*/ 452 w 708"/>
                    <a:gd name="T79" fmla="*/ 710 h 1125"/>
                    <a:gd name="T80" fmla="*/ 428 w 708"/>
                    <a:gd name="T81" fmla="*/ 682 h 1125"/>
                    <a:gd name="T82" fmla="*/ 405 w 708"/>
                    <a:gd name="T83" fmla="*/ 728 h 1125"/>
                    <a:gd name="T84" fmla="*/ 413 w 708"/>
                    <a:gd name="T85" fmla="*/ 818 h 1125"/>
                    <a:gd name="T86" fmla="*/ 399 w 708"/>
                    <a:gd name="T87" fmla="*/ 839 h 1125"/>
                    <a:gd name="T88" fmla="*/ 378 w 708"/>
                    <a:gd name="T89" fmla="*/ 842 h 1125"/>
                    <a:gd name="T90" fmla="*/ 363 w 708"/>
                    <a:gd name="T91" fmla="*/ 838 h 1125"/>
                    <a:gd name="T92" fmla="*/ 340 w 708"/>
                    <a:gd name="T93" fmla="*/ 894 h 1125"/>
                    <a:gd name="T94" fmla="*/ 307 w 708"/>
                    <a:gd name="T95" fmla="*/ 890 h 1125"/>
                    <a:gd name="T96" fmla="*/ 312 w 708"/>
                    <a:gd name="T97" fmla="*/ 935 h 1125"/>
                    <a:gd name="T98" fmla="*/ 292 w 708"/>
                    <a:gd name="T99" fmla="*/ 902 h 1125"/>
                    <a:gd name="T100" fmla="*/ 244 w 708"/>
                    <a:gd name="T101" fmla="*/ 939 h 1125"/>
                    <a:gd name="T102" fmla="*/ 236 w 708"/>
                    <a:gd name="T103" fmla="*/ 967 h 1125"/>
                    <a:gd name="T104" fmla="*/ 252 w 708"/>
                    <a:gd name="T105" fmla="*/ 986 h 1125"/>
                    <a:gd name="T106" fmla="*/ 231 w 708"/>
                    <a:gd name="T107" fmla="*/ 998 h 1125"/>
                    <a:gd name="T108" fmla="*/ 235 w 708"/>
                    <a:gd name="T109" fmla="*/ 1030 h 1125"/>
                    <a:gd name="T110" fmla="*/ 215 w 708"/>
                    <a:gd name="T111" fmla="*/ 1055 h 1125"/>
                    <a:gd name="T112" fmla="*/ 210 w 708"/>
                    <a:gd name="T113" fmla="*/ 1125 h 1125"/>
                    <a:gd name="T114" fmla="*/ 198 w 708"/>
                    <a:gd name="T115" fmla="*/ 1125 h 1125"/>
                    <a:gd name="T116" fmla="*/ 132 w 708"/>
                    <a:gd name="T117" fmla="*/ 1032 h 1125"/>
                    <a:gd name="T118" fmla="*/ 0 w 708"/>
                    <a:gd name="T119" fmla="*/ 610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8"/>
                    <a:gd name="T181" fmla="*/ 0 h 1125"/>
                    <a:gd name="T182" fmla="*/ 708 w 708"/>
                    <a:gd name="T183" fmla="*/ 1125 h 11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8" h="1125">
                      <a:moveTo>
                        <a:pt x="0" y="610"/>
                      </a:moveTo>
                      <a:lnTo>
                        <a:pt x="43" y="614"/>
                      </a:lnTo>
                      <a:lnTo>
                        <a:pt x="45" y="539"/>
                      </a:lnTo>
                      <a:lnTo>
                        <a:pt x="95" y="440"/>
                      </a:lnTo>
                      <a:lnTo>
                        <a:pt x="73" y="368"/>
                      </a:lnTo>
                      <a:lnTo>
                        <a:pt x="92" y="270"/>
                      </a:lnTo>
                      <a:lnTo>
                        <a:pt x="90" y="234"/>
                      </a:lnTo>
                      <a:lnTo>
                        <a:pt x="171" y="19"/>
                      </a:lnTo>
                      <a:lnTo>
                        <a:pt x="193" y="19"/>
                      </a:lnTo>
                      <a:lnTo>
                        <a:pt x="205" y="61"/>
                      </a:lnTo>
                      <a:lnTo>
                        <a:pt x="306" y="25"/>
                      </a:lnTo>
                      <a:lnTo>
                        <a:pt x="307" y="8"/>
                      </a:lnTo>
                      <a:lnTo>
                        <a:pt x="336" y="0"/>
                      </a:lnTo>
                      <a:lnTo>
                        <a:pt x="388" y="27"/>
                      </a:lnTo>
                      <a:lnTo>
                        <a:pt x="428" y="61"/>
                      </a:lnTo>
                      <a:lnTo>
                        <a:pt x="521" y="372"/>
                      </a:lnTo>
                      <a:lnTo>
                        <a:pt x="582" y="372"/>
                      </a:lnTo>
                      <a:lnTo>
                        <a:pt x="591" y="390"/>
                      </a:lnTo>
                      <a:lnTo>
                        <a:pt x="583" y="404"/>
                      </a:lnTo>
                      <a:lnTo>
                        <a:pt x="631" y="474"/>
                      </a:lnTo>
                      <a:lnTo>
                        <a:pt x="639" y="458"/>
                      </a:lnTo>
                      <a:lnTo>
                        <a:pt x="689" y="506"/>
                      </a:lnTo>
                      <a:lnTo>
                        <a:pt x="673" y="517"/>
                      </a:lnTo>
                      <a:lnTo>
                        <a:pt x="675" y="530"/>
                      </a:lnTo>
                      <a:lnTo>
                        <a:pt x="708" y="529"/>
                      </a:lnTo>
                      <a:lnTo>
                        <a:pt x="686" y="589"/>
                      </a:lnTo>
                      <a:lnTo>
                        <a:pt x="655" y="582"/>
                      </a:lnTo>
                      <a:lnTo>
                        <a:pt x="631" y="604"/>
                      </a:lnTo>
                      <a:lnTo>
                        <a:pt x="633" y="627"/>
                      </a:lnTo>
                      <a:lnTo>
                        <a:pt x="611" y="641"/>
                      </a:lnTo>
                      <a:lnTo>
                        <a:pt x="588" y="636"/>
                      </a:lnTo>
                      <a:lnTo>
                        <a:pt x="589" y="671"/>
                      </a:lnTo>
                      <a:lnTo>
                        <a:pt x="570" y="662"/>
                      </a:lnTo>
                      <a:lnTo>
                        <a:pt x="562" y="703"/>
                      </a:lnTo>
                      <a:lnTo>
                        <a:pt x="530" y="667"/>
                      </a:lnTo>
                      <a:lnTo>
                        <a:pt x="504" y="699"/>
                      </a:lnTo>
                      <a:lnTo>
                        <a:pt x="476" y="714"/>
                      </a:lnTo>
                      <a:lnTo>
                        <a:pt x="468" y="748"/>
                      </a:lnTo>
                      <a:lnTo>
                        <a:pt x="436" y="742"/>
                      </a:lnTo>
                      <a:lnTo>
                        <a:pt x="452" y="710"/>
                      </a:lnTo>
                      <a:lnTo>
                        <a:pt x="428" y="682"/>
                      </a:lnTo>
                      <a:lnTo>
                        <a:pt x="405" y="728"/>
                      </a:lnTo>
                      <a:lnTo>
                        <a:pt x="413" y="818"/>
                      </a:lnTo>
                      <a:lnTo>
                        <a:pt x="399" y="839"/>
                      </a:lnTo>
                      <a:lnTo>
                        <a:pt x="378" y="842"/>
                      </a:lnTo>
                      <a:lnTo>
                        <a:pt x="363" y="838"/>
                      </a:lnTo>
                      <a:lnTo>
                        <a:pt x="340" y="894"/>
                      </a:lnTo>
                      <a:lnTo>
                        <a:pt x="307" y="890"/>
                      </a:lnTo>
                      <a:lnTo>
                        <a:pt x="312" y="935"/>
                      </a:lnTo>
                      <a:lnTo>
                        <a:pt x="292" y="902"/>
                      </a:lnTo>
                      <a:lnTo>
                        <a:pt x="244" y="939"/>
                      </a:lnTo>
                      <a:lnTo>
                        <a:pt x="236" y="967"/>
                      </a:lnTo>
                      <a:lnTo>
                        <a:pt x="252" y="986"/>
                      </a:lnTo>
                      <a:lnTo>
                        <a:pt x="231" y="998"/>
                      </a:lnTo>
                      <a:lnTo>
                        <a:pt x="235" y="1030"/>
                      </a:lnTo>
                      <a:lnTo>
                        <a:pt x="215" y="1055"/>
                      </a:lnTo>
                      <a:lnTo>
                        <a:pt x="210" y="1125"/>
                      </a:lnTo>
                      <a:lnTo>
                        <a:pt x="198" y="1125"/>
                      </a:lnTo>
                      <a:lnTo>
                        <a:pt x="132" y="1032"/>
                      </a:lnTo>
                      <a:lnTo>
                        <a:pt x="0" y="610"/>
                      </a:lnTo>
                      <a:close/>
                    </a:path>
                  </a:pathLst>
                </a:custGeom>
                <a:grpFill/>
                <a:ln w="9525">
                  <a:solidFill>
                    <a:srgbClr val="000000"/>
                  </a:solidFill>
                  <a:prstDash val="solid"/>
                  <a:round/>
                  <a:headEnd/>
                  <a:tailEnd/>
                </a:ln>
              </p:spPr>
              <p:txBody>
                <a:bodyPr/>
                <a:lstStyle/>
                <a:p>
                  <a:endParaRPr lang="en-US"/>
                </a:p>
              </p:txBody>
            </p:sp>
            <p:sp>
              <p:nvSpPr>
                <p:cNvPr id="32" name="Freeform 50"/>
                <p:cNvSpPr>
                  <a:spLocks/>
                </p:cNvSpPr>
                <p:nvPr/>
              </p:nvSpPr>
              <p:spPr bwMode="auto">
                <a:xfrm>
                  <a:off x="4481" y="2232"/>
                  <a:ext cx="440" cy="219"/>
                </a:xfrm>
                <a:custGeom>
                  <a:avLst/>
                  <a:gdLst>
                    <a:gd name="T0" fmla="*/ 21 w 880"/>
                    <a:gd name="T1" fmla="*/ 254 h 437"/>
                    <a:gd name="T2" fmla="*/ 193 w 880"/>
                    <a:gd name="T3" fmla="*/ 146 h 437"/>
                    <a:gd name="T4" fmla="*/ 270 w 880"/>
                    <a:gd name="T5" fmla="*/ 108 h 437"/>
                    <a:gd name="T6" fmla="*/ 347 w 880"/>
                    <a:gd name="T7" fmla="*/ 167 h 437"/>
                    <a:gd name="T8" fmla="*/ 426 w 880"/>
                    <a:gd name="T9" fmla="*/ 219 h 437"/>
                    <a:gd name="T10" fmla="*/ 488 w 880"/>
                    <a:gd name="T11" fmla="*/ 226 h 437"/>
                    <a:gd name="T12" fmla="*/ 490 w 880"/>
                    <a:gd name="T13" fmla="*/ 269 h 437"/>
                    <a:gd name="T14" fmla="*/ 459 w 880"/>
                    <a:gd name="T15" fmla="*/ 352 h 437"/>
                    <a:gd name="T16" fmla="*/ 508 w 880"/>
                    <a:gd name="T17" fmla="*/ 374 h 437"/>
                    <a:gd name="T18" fmla="*/ 540 w 880"/>
                    <a:gd name="T19" fmla="*/ 393 h 437"/>
                    <a:gd name="T20" fmla="*/ 569 w 880"/>
                    <a:gd name="T21" fmla="*/ 401 h 437"/>
                    <a:gd name="T22" fmla="*/ 611 w 880"/>
                    <a:gd name="T23" fmla="*/ 402 h 437"/>
                    <a:gd name="T24" fmla="*/ 661 w 880"/>
                    <a:gd name="T25" fmla="*/ 424 h 437"/>
                    <a:gd name="T26" fmla="*/ 576 w 880"/>
                    <a:gd name="T27" fmla="*/ 333 h 437"/>
                    <a:gd name="T28" fmla="*/ 599 w 880"/>
                    <a:gd name="T29" fmla="*/ 313 h 437"/>
                    <a:gd name="T30" fmla="*/ 593 w 880"/>
                    <a:gd name="T31" fmla="*/ 176 h 437"/>
                    <a:gd name="T32" fmla="*/ 631 w 880"/>
                    <a:gd name="T33" fmla="*/ 92 h 437"/>
                    <a:gd name="T34" fmla="*/ 675 w 880"/>
                    <a:gd name="T35" fmla="*/ 56 h 437"/>
                    <a:gd name="T36" fmla="*/ 638 w 880"/>
                    <a:gd name="T37" fmla="*/ 102 h 437"/>
                    <a:gd name="T38" fmla="*/ 631 w 880"/>
                    <a:gd name="T39" fmla="*/ 175 h 437"/>
                    <a:gd name="T40" fmla="*/ 639 w 880"/>
                    <a:gd name="T41" fmla="*/ 201 h 437"/>
                    <a:gd name="T42" fmla="*/ 653 w 880"/>
                    <a:gd name="T43" fmla="*/ 242 h 437"/>
                    <a:gd name="T44" fmla="*/ 627 w 880"/>
                    <a:gd name="T45" fmla="*/ 260 h 437"/>
                    <a:gd name="T46" fmla="*/ 665 w 880"/>
                    <a:gd name="T47" fmla="*/ 273 h 437"/>
                    <a:gd name="T48" fmla="*/ 646 w 880"/>
                    <a:gd name="T49" fmla="*/ 286 h 437"/>
                    <a:gd name="T50" fmla="*/ 706 w 880"/>
                    <a:gd name="T51" fmla="*/ 372 h 437"/>
                    <a:gd name="T52" fmla="*/ 731 w 880"/>
                    <a:gd name="T53" fmla="*/ 391 h 437"/>
                    <a:gd name="T54" fmla="*/ 746 w 880"/>
                    <a:gd name="T55" fmla="*/ 402 h 437"/>
                    <a:gd name="T56" fmla="*/ 749 w 880"/>
                    <a:gd name="T57" fmla="*/ 429 h 437"/>
                    <a:gd name="T58" fmla="*/ 795 w 880"/>
                    <a:gd name="T59" fmla="*/ 421 h 437"/>
                    <a:gd name="T60" fmla="*/ 861 w 880"/>
                    <a:gd name="T61" fmla="*/ 336 h 437"/>
                    <a:gd name="T62" fmla="*/ 861 w 880"/>
                    <a:gd name="T63" fmla="*/ 386 h 437"/>
                    <a:gd name="T64" fmla="*/ 854 w 880"/>
                    <a:gd name="T65" fmla="*/ 433 h 437"/>
                    <a:gd name="T66" fmla="*/ 880 w 880"/>
                    <a:gd name="T67" fmla="*/ 277 h 437"/>
                    <a:gd name="T68" fmla="*/ 758 w 880"/>
                    <a:gd name="T69" fmla="*/ 302 h 437"/>
                    <a:gd name="T70" fmla="*/ 679 w 880"/>
                    <a:gd name="T71" fmla="*/ 0 h 4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0"/>
                    <a:gd name="T109" fmla="*/ 0 h 437"/>
                    <a:gd name="T110" fmla="*/ 880 w 880"/>
                    <a:gd name="T111" fmla="*/ 437 h 4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0" h="437">
                      <a:moveTo>
                        <a:pt x="0" y="130"/>
                      </a:moveTo>
                      <a:lnTo>
                        <a:pt x="21" y="254"/>
                      </a:lnTo>
                      <a:lnTo>
                        <a:pt x="88" y="176"/>
                      </a:lnTo>
                      <a:lnTo>
                        <a:pt x="193" y="146"/>
                      </a:lnTo>
                      <a:lnTo>
                        <a:pt x="213" y="114"/>
                      </a:lnTo>
                      <a:lnTo>
                        <a:pt x="270" y="108"/>
                      </a:lnTo>
                      <a:lnTo>
                        <a:pt x="319" y="130"/>
                      </a:lnTo>
                      <a:lnTo>
                        <a:pt x="347" y="167"/>
                      </a:lnTo>
                      <a:lnTo>
                        <a:pt x="396" y="181"/>
                      </a:lnTo>
                      <a:lnTo>
                        <a:pt x="426" y="219"/>
                      </a:lnTo>
                      <a:lnTo>
                        <a:pt x="470" y="240"/>
                      </a:lnTo>
                      <a:lnTo>
                        <a:pt x="488" y="226"/>
                      </a:lnTo>
                      <a:lnTo>
                        <a:pt x="502" y="251"/>
                      </a:lnTo>
                      <a:lnTo>
                        <a:pt x="490" y="269"/>
                      </a:lnTo>
                      <a:lnTo>
                        <a:pt x="488" y="296"/>
                      </a:lnTo>
                      <a:lnTo>
                        <a:pt x="459" y="352"/>
                      </a:lnTo>
                      <a:lnTo>
                        <a:pt x="470" y="391"/>
                      </a:lnTo>
                      <a:lnTo>
                        <a:pt x="508" y="374"/>
                      </a:lnTo>
                      <a:lnTo>
                        <a:pt x="511" y="355"/>
                      </a:lnTo>
                      <a:lnTo>
                        <a:pt x="540" y="393"/>
                      </a:lnTo>
                      <a:lnTo>
                        <a:pt x="549" y="375"/>
                      </a:lnTo>
                      <a:lnTo>
                        <a:pt x="569" y="401"/>
                      </a:lnTo>
                      <a:lnTo>
                        <a:pt x="577" y="387"/>
                      </a:lnTo>
                      <a:lnTo>
                        <a:pt x="611" y="402"/>
                      </a:lnTo>
                      <a:lnTo>
                        <a:pt x="631" y="394"/>
                      </a:lnTo>
                      <a:lnTo>
                        <a:pt x="661" y="424"/>
                      </a:lnTo>
                      <a:lnTo>
                        <a:pt x="638" y="378"/>
                      </a:lnTo>
                      <a:lnTo>
                        <a:pt x="576" y="333"/>
                      </a:lnTo>
                      <a:lnTo>
                        <a:pt x="634" y="362"/>
                      </a:lnTo>
                      <a:lnTo>
                        <a:pt x="599" y="313"/>
                      </a:lnTo>
                      <a:lnTo>
                        <a:pt x="589" y="273"/>
                      </a:lnTo>
                      <a:lnTo>
                        <a:pt x="593" y="176"/>
                      </a:lnTo>
                      <a:lnTo>
                        <a:pt x="556" y="154"/>
                      </a:lnTo>
                      <a:lnTo>
                        <a:pt x="631" y="92"/>
                      </a:lnTo>
                      <a:lnTo>
                        <a:pt x="633" y="53"/>
                      </a:lnTo>
                      <a:lnTo>
                        <a:pt x="675" y="56"/>
                      </a:lnTo>
                      <a:lnTo>
                        <a:pt x="664" y="90"/>
                      </a:lnTo>
                      <a:lnTo>
                        <a:pt x="638" y="102"/>
                      </a:lnTo>
                      <a:lnTo>
                        <a:pt x="623" y="142"/>
                      </a:lnTo>
                      <a:lnTo>
                        <a:pt x="631" y="175"/>
                      </a:lnTo>
                      <a:lnTo>
                        <a:pt x="651" y="160"/>
                      </a:lnTo>
                      <a:lnTo>
                        <a:pt x="639" y="201"/>
                      </a:lnTo>
                      <a:lnTo>
                        <a:pt x="646" y="222"/>
                      </a:lnTo>
                      <a:lnTo>
                        <a:pt x="653" y="242"/>
                      </a:lnTo>
                      <a:lnTo>
                        <a:pt x="634" y="231"/>
                      </a:lnTo>
                      <a:lnTo>
                        <a:pt x="627" y="260"/>
                      </a:lnTo>
                      <a:lnTo>
                        <a:pt x="668" y="253"/>
                      </a:lnTo>
                      <a:lnTo>
                        <a:pt x="665" y="273"/>
                      </a:lnTo>
                      <a:lnTo>
                        <a:pt x="687" y="286"/>
                      </a:lnTo>
                      <a:lnTo>
                        <a:pt x="646" y="286"/>
                      </a:lnTo>
                      <a:lnTo>
                        <a:pt x="660" y="348"/>
                      </a:lnTo>
                      <a:lnTo>
                        <a:pt x="706" y="372"/>
                      </a:lnTo>
                      <a:lnTo>
                        <a:pt x="729" y="342"/>
                      </a:lnTo>
                      <a:lnTo>
                        <a:pt x="731" y="391"/>
                      </a:lnTo>
                      <a:lnTo>
                        <a:pt x="760" y="379"/>
                      </a:lnTo>
                      <a:lnTo>
                        <a:pt x="746" y="402"/>
                      </a:lnTo>
                      <a:lnTo>
                        <a:pt x="767" y="402"/>
                      </a:lnTo>
                      <a:lnTo>
                        <a:pt x="749" y="429"/>
                      </a:lnTo>
                      <a:lnTo>
                        <a:pt x="758" y="437"/>
                      </a:lnTo>
                      <a:lnTo>
                        <a:pt x="795" y="421"/>
                      </a:lnTo>
                      <a:lnTo>
                        <a:pt x="844" y="393"/>
                      </a:lnTo>
                      <a:lnTo>
                        <a:pt x="861" y="336"/>
                      </a:lnTo>
                      <a:lnTo>
                        <a:pt x="866" y="370"/>
                      </a:lnTo>
                      <a:lnTo>
                        <a:pt x="861" y="386"/>
                      </a:lnTo>
                      <a:lnTo>
                        <a:pt x="849" y="415"/>
                      </a:lnTo>
                      <a:lnTo>
                        <a:pt x="854" y="433"/>
                      </a:lnTo>
                      <a:lnTo>
                        <a:pt x="872" y="385"/>
                      </a:lnTo>
                      <a:lnTo>
                        <a:pt x="880" y="277"/>
                      </a:lnTo>
                      <a:lnTo>
                        <a:pt x="824" y="287"/>
                      </a:lnTo>
                      <a:lnTo>
                        <a:pt x="758" y="302"/>
                      </a:lnTo>
                      <a:lnTo>
                        <a:pt x="752" y="278"/>
                      </a:lnTo>
                      <a:lnTo>
                        <a:pt x="679" y="0"/>
                      </a:lnTo>
                      <a:lnTo>
                        <a:pt x="0" y="130"/>
                      </a:lnTo>
                      <a:close/>
                    </a:path>
                  </a:pathLst>
                </a:custGeom>
                <a:grpFill/>
                <a:ln w="9525">
                  <a:solidFill>
                    <a:srgbClr val="000000"/>
                  </a:solidFill>
                  <a:prstDash val="solid"/>
                  <a:round/>
                  <a:headEnd/>
                  <a:tailEnd/>
                </a:ln>
              </p:spPr>
              <p:txBody>
                <a:bodyPr/>
                <a:lstStyle/>
                <a:p>
                  <a:endParaRPr lang="en-US"/>
                </a:p>
              </p:txBody>
            </p:sp>
            <p:sp>
              <p:nvSpPr>
                <p:cNvPr id="33" name="Freeform 51"/>
                <p:cNvSpPr>
                  <a:spLocks/>
                </p:cNvSpPr>
                <p:nvPr/>
              </p:nvSpPr>
              <p:spPr bwMode="auto">
                <a:xfrm>
                  <a:off x="3422" y="1448"/>
                  <a:ext cx="556" cy="286"/>
                </a:xfrm>
                <a:custGeom>
                  <a:avLst/>
                  <a:gdLst>
                    <a:gd name="T0" fmla="*/ 89 w 1113"/>
                    <a:gd name="T1" fmla="*/ 310 h 572"/>
                    <a:gd name="T2" fmla="*/ 398 w 1113"/>
                    <a:gd name="T3" fmla="*/ 378 h 572"/>
                    <a:gd name="T4" fmla="*/ 451 w 1113"/>
                    <a:gd name="T5" fmla="*/ 425 h 572"/>
                    <a:gd name="T6" fmla="*/ 556 w 1113"/>
                    <a:gd name="T7" fmla="*/ 457 h 572"/>
                    <a:gd name="T8" fmla="*/ 580 w 1113"/>
                    <a:gd name="T9" fmla="*/ 413 h 572"/>
                    <a:gd name="T10" fmla="*/ 597 w 1113"/>
                    <a:gd name="T11" fmla="*/ 364 h 572"/>
                    <a:gd name="T12" fmla="*/ 595 w 1113"/>
                    <a:gd name="T13" fmla="*/ 383 h 572"/>
                    <a:gd name="T14" fmla="*/ 619 w 1113"/>
                    <a:gd name="T15" fmla="*/ 408 h 572"/>
                    <a:gd name="T16" fmla="*/ 652 w 1113"/>
                    <a:gd name="T17" fmla="*/ 376 h 572"/>
                    <a:gd name="T18" fmla="*/ 671 w 1113"/>
                    <a:gd name="T19" fmla="*/ 369 h 572"/>
                    <a:gd name="T20" fmla="*/ 663 w 1113"/>
                    <a:gd name="T21" fmla="*/ 430 h 572"/>
                    <a:gd name="T22" fmla="*/ 703 w 1113"/>
                    <a:gd name="T23" fmla="*/ 383 h 572"/>
                    <a:gd name="T24" fmla="*/ 781 w 1113"/>
                    <a:gd name="T25" fmla="*/ 334 h 572"/>
                    <a:gd name="T26" fmla="*/ 860 w 1113"/>
                    <a:gd name="T27" fmla="*/ 296 h 572"/>
                    <a:gd name="T28" fmla="*/ 978 w 1113"/>
                    <a:gd name="T29" fmla="*/ 339 h 572"/>
                    <a:gd name="T30" fmla="*/ 1007 w 1113"/>
                    <a:gd name="T31" fmla="*/ 297 h 572"/>
                    <a:gd name="T32" fmla="*/ 1113 w 1113"/>
                    <a:gd name="T33" fmla="*/ 288 h 572"/>
                    <a:gd name="T34" fmla="*/ 1037 w 1113"/>
                    <a:gd name="T35" fmla="*/ 189 h 572"/>
                    <a:gd name="T36" fmla="*/ 972 w 1113"/>
                    <a:gd name="T37" fmla="*/ 189 h 572"/>
                    <a:gd name="T38" fmla="*/ 923 w 1113"/>
                    <a:gd name="T39" fmla="*/ 194 h 572"/>
                    <a:gd name="T40" fmla="*/ 905 w 1113"/>
                    <a:gd name="T41" fmla="*/ 157 h 572"/>
                    <a:gd name="T42" fmla="*/ 867 w 1113"/>
                    <a:gd name="T43" fmla="*/ 134 h 572"/>
                    <a:gd name="T44" fmla="*/ 712 w 1113"/>
                    <a:gd name="T45" fmla="*/ 173 h 572"/>
                    <a:gd name="T46" fmla="*/ 626 w 1113"/>
                    <a:gd name="T47" fmla="*/ 225 h 572"/>
                    <a:gd name="T48" fmla="*/ 574 w 1113"/>
                    <a:gd name="T49" fmla="*/ 214 h 572"/>
                    <a:gd name="T50" fmla="*/ 516 w 1113"/>
                    <a:gd name="T51" fmla="*/ 228 h 572"/>
                    <a:gd name="T52" fmla="*/ 394 w 1113"/>
                    <a:gd name="T53" fmla="*/ 137 h 572"/>
                    <a:gd name="T54" fmla="*/ 361 w 1113"/>
                    <a:gd name="T55" fmla="*/ 159 h 572"/>
                    <a:gd name="T56" fmla="*/ 339 w 1113"/>
                    <a:gd name="T57" fmla="*/ 154 h 572"/>
                    <a:gd name="T58" fmla="*/ 329 w 1113"/>
                    <a:gd name="T59" fmla="*/ 134 h 572"/>
                    <a:gd name="T60" fmla="*/ 401 w 1113"/>
                    <a:gd name="T61" fmla="*/ 24 h 572"/>
                    <a:gd name="T62" fmla="*/ 434 w 1113"/>
                    <a:gd name="T63" fmla="*/ 0 h 572"/>
                    <a:gd name="T64" fmla="*/ 328 w 1113"/>
                    <a:gd name="T65" fmla="*/ 27 h 572"/>
                    <a:gd name="T66" fmla="*/ 262 w 1113"/>
                    <a:gd name="T67" fmla="*/ 90 h 572"/>
                    <a:gd name="T68" fmla="*/ 205 w 1113"/>
                    <a:gd name="T69" fmla="*/ 134 h 572"/>
                    <a:gd name="T70" fmla="*/ 170 w 1113"/>
                    <a:gd name="T71" fmla="*/ 169 h 572"/>
                    <a:gd name="T72" fmla="*/ 91 w 1113"/>
                    <a:gd name="T73" fmla="*/ 194 h 572"/>
                    <a:gd name="T74" fmla="*/ 0 w 1113"/>
                    <a:gd name="T75" fmla="*/ 248 h 5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3"/>
                    <a:gd name="T115" fmla="*/ 0 h 572"/>
                    <a:gd name="T116" fmla="*/ 1113 w 1113"/>
                    <a:gd name="T117" fmla="*/ 572 h 5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3" h="572">
                      <a:moveTo>
                        <a:pt x="0" y="248"/>
                      </a:moveTo>
                      <a:lnTo>
                        <a:pt x="89" y="310"/>
                      </a:lnTo>
                      <a:lnTo>
                        <a:pt x="300" y="365"/>
                      </a:lnTo>
                      <a:lnTo>
                        <a:pt x="398" y="378"/>
                      </a:lnTo>
                      <a:lnTo>
                        <a:pt x="413" y="410"/>
                      </a:lnTo>
                      <a:lnTo>
                        <a:pt x="451" y="425"/>
                      </a:lnTo>
                      <a:lnTo>
                        <a:pt x="507" y="572"/>
                      </a:lnTo>
                      <a:lnTo>
                        <a:pt x="556" y="457"/>
                      </a:lnTo>
                      <a:lnTo>
                        <a:pt x="563" y="430"/>
                      </a:lnTo>
                      <a:lnTo>
                        <a:pt x="580" y="413"/>
                      </a:lnTo>
                      <a:lnTo>
                        <a:pt x="579" y="394"/>
                      </a:lnTo>
                      <a:lnTo>
                        <a:pt x="597" y="364"/>
                      </a:lnTo>
                      <a:lnTo>
                        <a:pt x="601" y="366"/>
                      </a:lnTo>
                      <a:lnTo>
                        <a:pt x="595" y="383"/>
                      </a:lnTo>
                      <a:lnTo>
                        <a:pt x="599" y="417"/>
                      </a:lnTo>
                      <a:lnTo>
                        <a:pt x="619" y="408"/>
                      </a:lnTo>
                      <a:lnTo>
                        <a:pt x="630" y="373"/>
                      </a:lnTo>
                      <a:lnTo>
                        <a:pt x="652" y="376"/>
                      </a:lnTo>
                      <a:lnTo>
                        <a:pt x="668" y="359"/>
                      </a:lnTo>
                      <a:lnTo>
                        <a:pt x="671" y="369"/>
                      </a:lnTo>
                      <a:lnTo>
                        <a:pt x="645" y="424"/>
                      </a:lnTo>
                      <a:lnTo>
                        <a:pt x="663" y="430"/>
                      </a:lnTo>
                      <a:lnTo>
                        <a:pt x="677" y="397"/>
                      </a:lnTo>
                      <a:lnTo>
                        <a:pt x="703" y="383"/>
                      </a:lnTo>
                      <a:lnTo>
                        <a:pt x="716" y="345"/>
                      </a:lnTo>
                      <a:lnTo>
                        <a:pt x="781" y="334"/>
                      </a:lnTo>
                      <a:lnTo>
                        <a:pt x="812" y="330"/>
                      </a:lnTo>
                      <a:lnTo>
                        <a:pt x="860" y="296"/>
                      </a:lnTo>
                      <a:lnTo>
                        <a:pt x="931" y="307"/>
                      </a:lnTo>
                      <a:lnTo>
                        <a:pt x="978" y="339"/>
                      </a:lnTo>
                      <a:lnTo>
                        <a:pt x="981" y="298"/>
                      </a:lnTo>
                      <a:lnTo>
                        <a:pt x="1007" y="297"/>
                      </a:lnTo>
                      <a:lnTo>
                        <a:pt x="1064" y="301"/>
                      </a:lnTo>
                      <a:lnTo>
                        <a:pt x="1113" y="288"/>
                      </a:lnTo>
                      <a:lnTo>
                        <a:pt x="1050" y="250"/>
                      </a:lnTo>
                      <a:lnTo>
                        <a:pt x="1037" y="189"/>
                      </a:lnTo>
                      <a:lnTo>
                        <a:pt x="988" y="202"/>
                      </a:lnTo>
                      <a:lnTo>
                        <a:pt x="972" y="189"/>
                      </a:lnTo>
                      <a:lnTo>
                        <a:pt x="952" y="202"/>
                      </a:lnTo>
                      <a:lnTo>
                        <a:pt x="923" y="194"/>
                      </a:lnTo>
                      <a:lnTo>
                        <a:pt x="909" y="192"/>
                      </a:lnTo>
                      <a:lnTo>
                        <a:pt x="905" y="157"/>
                      </a:lnTo>
                      <a:lnTo>
                        <a:pt x="917" y="123"/>
                      </a:lnTo>
                      <a:lnTo>
                        <a:pt x="867" y="134"/>
                      </a:lnTo>
                      <a:lnTo>
                        <a:pt x="825" y="156"/>
                      </a:lnTo>
                      <a:lnTo>
                        <a:pt x="712" y="173"/>
                      </a:lnTo>
                      <a:lnTo>
                        <a:pt x="638" y="239"/>
                      </a:lnTo>
                      <a:lnTo>
                        <a:pt x="626" y="225"/>
                      </a:lnTo>
                      <a:lnTo>
                        <a:pt x="601" y="233"/>
                      </a:lnTo>
                      <a:lnTo>
                        <a:pt x="574" y="214"/>
                      </a:lnTo>
                      <a:lnTo>
                        <a:pt x="557" y="223"/>
                      </a:lnTo>
                      <a:lnTo>
                        <a:pt x="516" y="228"/>
                      </a:lnTo>
                      <a:lnTo>
                        <a:pt x="459" y="152"/>
                      </a:lnTo>
                      <a:lnTo>
                        <a:pt x="394" y="137"/>
                      </a:lnTo>
                      <a:lnTo>
                        <a:pt x="375" y="143"/>
                      </a:lnTo>
                      <a:lnTo>
                        <a:pt x="361" y="159"/>
                      </a:lnTo>
                      <a:lnTo>
                        <a:pt x="373" y="126"/>
                      </a:lnTo>
                      <a:lnTo>
                        <a:pt x="339" y="154"/>
                      </a:lnTo>
                      <a:lnTo>
                        <a:pt x="328" y="179"/>
                      </a:lnTo>
                      <a:lnTo>
                        <a:pt x="329" y="134"/>
                      </a:lnTo>
                      <a:lnTo>
                        <a:pt x="361" y="68"/>
                      </a:lnTo>
                      <a:lnTo>
                        <a:pt x="401" y="24"/>
                      </a:lnTo>
                      <a:lnTo>
                        <a:pt x="437" y="11"/>
                      </a:lnTo>
                      <a:lnTo>
                        <a:pt x="434" y="0"/>
                      </a:lnTo>
                      <a:lnTo>
                        <a:pt x="366" y="6"/>
                      </a:lnTo>
                      <a:lnTo>
                        <a:pt x="328" y="27"/>
                      </a:lnTo>
                      <a:lnTo>
                        <a:pt x="312" y="50"/>
                      </a:lnTo>
                      <a:lnTo>
                        <a:pt x="262" y="90"/>
                      </a:lnTo>
                      <a:lnTo>
                        <a:pt x="241" y="124"/>
                      </a:lnTo>
                      <a:lnTo>
                        <a:pt x="205" y="134"/>
                      </a:lnTo>
                      <a:lnTo>
                        <a:pt x="194" y="156"/>
                      </a:lnTo>
                      <a:lnTo>
                        <a:pt x="170" y="169"/>
                      </a:lnTo>
                      <a:lnTo>
                        <a:pt x="104" y="179"/>
                      </a:lnTo>
                      <a:lnTo>
                        <a:pt x="91" y="194"/>
                      </a:lnTo>
                      <a:lnTo>
                        <a:pt x="57" y="224"/>
                      </a:lnTo>
                      <a:lnTo>
                        <a:pt x="0" y="248"/>
                      </a:lnTo>
                      <a:close/>
                    </a:path>
                  </a:pathLst>
                </a:custGeom>
                <a:grpFill/>
                <a:ln w="9525">
                  <a:solidFill>
                    <a:srgbClr val="000000"/>
                  </a:solidFill>
                  <a:prstDash val="solid"/>
                  <a:round/>
                  <a:headEnd/>
                  <a:tailEnd/>
                </a:ln>
              </p:spPr>
              <p:txBody>
                <a:bodyPr/>
                <a:lstStyle/>
                <a:p>
                  <a:endParaRPr lang="en-US"/>
                </a:p>
              </p:txBody>
            </p:sp>
            <p:sp>
              <p:nvSpPr>
                <p:cNvPr id="34" name="Freeform 52"/>
                <p:cNvSpPr>
                  <a:spLocks/>
                </p:cNvSpPr>
                <p:nvPr/>
              </p:nvSpPr>
              <p:spPr bwMode="auto">
                <a:xfrm>
                  <a:off x="3779" y="1625"/>
                  <a:ext cx="373" cy="510"/>
                </a:xfrm>
                <a:custGeom>
                  <a:avLst/>
                  <a:gdLst>
                    <a:gd name="T0" fmla="*/ 0 w 746"/>
                    <a:gd name="T1" fmla="*/ 1019 h 1019"/>
                    <a:gd name="T2" fmla="*/ 71 w 746"/>
                    <a:gd name="T3" fmla="*/ 896 h 1019"/>
                    <a:gd name="T4" fmla="*/ 84 w 746"/>
                    <a:gd name="T5" fmla="*/ 852 h 1019"/>
                    <a:gd name="T6" fmla="*/ 89 w 746"/>
                    <a:gd name="T7" fmla="*/ 764 h 1019"/>
                    <a:gd name="T8" fmla="*/ 73 w 746"/>
                    <a:gd name="T9" fmla="*/ 678 h 1019"/>
                    <a:gd name="T10" fmla="*/ 28 w 746"/>
                    <a:gd name="T11" fmla="*/ 597 h 1019"/>
                    <a:gd name="T12" fmla="*/ 10 w 746"/>
                    <a:gd name="T13" fmla="*/ 552 h 1019"/>
                    <a:gd name="T14" fmla="*/ 25 w 746"/>
                    <a:gd name="T15" fmla="*/ 512 h 1019"/>
                    <a:gd name="T16" fmla="*/ 5 w 746"/>
                    <a:gd name="T17" fmla="*/ 459 h 1019"/>
                    <a:gd name="T18" fmla="*/ 26 w 746"/>
                    <a:gd name="T19" fmla="*/ 424 h 1019"/>
                    <a:gd name="T20" fmla="*/ 42 w 746"/>
                    <a:gd name="T21" fmla="*/ 335 h 1019"/>
                    <a:gd name="T22" fmla="*/ 39 w 746"/>
                    <a:gd name="T23" fmla="*/ 294 h 1019"/>
                    <a:gd name="T24" fmla="*/ 66 w 746"/>
                    <a:gd name="T25" fmla="*/ 269 h 1019"/>
                    <a:gd name="T26" fmla="*/ 62 w 746"/>
                    <a:gd name="T27" fmla="*/ 239 h 1019"/>
                    <a:gd name="T28" fmla="*/ 107 w 746"/>
                    <a:gd name="T29" fmla="*/ 218 h 1019"/>
                    <a:gd name="T30" fmla="*/ 146 w 746"/>
                    <a:gd name="T31" fmla="*/ 155 h 1019"/>
                    <a:gd name="T32" fmla="*/ 138 w 746"/>
                    <a:gd name="T33" fmla="*/ 260 h 1019"/>
                    <a:gd name="T34" fmla="*/ 170 w 746"/>
                    <a:gd name="T35" fmla="*/ 237 h 1019"/>
                    <a:gd name="T36" fmla="*/ 169 w 746"/>
                    <a:gd name="T37" fmla="*/ 153 h 1019"/>
                    <a:gd name="T38" fmla="*/ 212 w 746"/>
                    <a:gd name="T39" fmla="*/ 106 h 1019"/>
                    <a:gd name="T40" fmla="*/ 241 w 746"/>
                    <a:gd name="T41" fmla="*/ 99 h 1019"/>
                    <a:gd name="T42" fmla="*/ 218 w 746"/>
                    <a:gd name="T43" fmla="*/ 84 h 1019"/>
                    <a:gd name="T44" fmla="*/ 208 w 746"/>
                    <a:gd name="T45" fmla="*/ 55 h 1019"/>
                    <a:gd name="T46" fmla="*/ 226 w 746"/>
                    <a:gd name="T47" fmla="*/ 12 h 1019"/>
                    <a:gd name="T48" fmla="*/ 264 w 746"/>
                    <a:gd name="T49" fmla="*/ 0 h 1019"/>
                    <a:gd name="T50" fmla="*/ 351 w 746"/>
                    <a:gd name="T51" fmla="*/ 26 h 1019"/>
                    <a:gd name="T52" fmla="*/ 385 w 746"/>
                    <a:gd name="T53" fmla="*/ 58 h 1019"/>
                    <a:gd name="T54" fmla="*/ 488 w 746"/>
                    <a:gd name="T55" fmla="*/ 82 h 1019"/>
                    <a:gd name="T56" fmla="*/ 509 w 746"/>
                    <a:gd name="T57" fmla="*/ 113 h 1019"/>
                    <a:gd name="T58" fmla="*/ 539 w 746"/>
                    <a:gd name="T59" fmla="*/ 149 h 1019"/>
                    <a:gd name="T60" fmla="*/ 510 w 746"/>
                    <a:gd name="T61" fmla="*/ 148 h 1019"/>
                    <a:gd name="T62" fmla="*/ 508 w 746"/>
                    <a:gd name="T63" fmla="*/ 170 h 1019"/>
                    <a:gd name="T64" fmla="*/ 541 w 746"/>
                    <a:gd name="T65" fmla="*/ 209 h 1019"/>
                    <a:gd name="T66" fmla="*/ 544 w 746"/>
                    <a:gd name="T67" fmla="*/ 278 h 1019"/>
                    <a:gd name="T68" fmla="*/ 544 w 746"/>
                    <a:gd name="T69" fmla="*/ 322 h 1019"/>
                    <a:gd name="T70" fmla="*/ 514 w 746"/>
                    <a:gd name="T71" fmla="*/ 372 h 1019"/>
                    <a:gd name="T72" fmla="*/ 510 w 746"/>
                    <a:gd name="T73" fmla="*/ 397 h 1019"/>
                    <a:gd name="T74" fmla="*/ 471 w 746"/>
                    <a:gd name="T75" fmla="*/ 417 h 1019"/>
                    <a:gd name="T76" fmla="*/ 460 w 746"/>
                    <a:gd name="T77" fmla="*/ 441 h 1019"/>
                    <a:gd name="T78" fmla="*/ 466 w 746"/>
                    <a:gd name="T79" fmla="*/ 492 h 1019"/>
                    <a:gd name="T80" fmla="*/ 510 w 746"/>
                    <a:gd name="T81" fmla="*/ 515 h 1019"/>
                    <a:gd name="T82" fmla="*/ 543 w 746"/>
                    <a:gd name="T83" fmla="*/ 472 h 1019"/>
                    <a:gd name="T84" fmla="*/ 569 w 746"/>
                    <a:gd name="T85" fmla="*/ 415 h 1019"/>
                    <a:gd name="T86" fmla="*/ 630 w 746"/>
                    <a:gd name="T87" fmla="*/ 381 h 1019"/>
                    <a:gd name="T88" fmla="*/ 670 w 746"/>
                    <a:gd name="T89" fmla="*/ 403 h 1019"/>
                    <a:gd name="T90" fmla="*/ 699 w 746"/>
                    <a:gd name="T91" fmla="*/ 463 h 1019"/>
                    <a:gd name="T92" fmla="*/ 733 w 746"/>
                    <a:gd name="T93" fmla="*/ 587 h 1019"/>
                    <a:gd name="T94" fmla="*/ 746 w 746"/>
                    <a:gd name="T95" fmla="*/ 626 h 1019"/>
                    <a:gd name="T96" fmla="*/ 739 w 746"/>
                    <a:gd name="T97" fmla="*/ 659 h 1019"/>
                    <a:gd name="T98" fmla="*/ 743 w 746"/>
                    <a:gd name="T99" fmla="*/ 711 h 1019"/>
                    <a:gd name="T100" fmla="*/ 728 w 746"/>
                    <a:gd name="T101" fmla="*/ 738 h 1019"/>
                    <a:gd name="T102" fmla="*/ 711 w 746"/>
                    <a:gd name="T103" fmla="*/ 711 h 1019"/>
                    <a:gd name="T104" fmla="*/ 693 w 746"/>
                    <a:gd name="T105" fmla="*/ 722 h 1019"/>
                    <a:gd name="T106" fmla="*/ 691 w 746"/>
                    <a:gd name="T107" fmla="*/ 769 h 1019"/>
                    <a:gd name="T108" fmla="*/ 682 w 746"/>
                    <a:gd name="T109" fmla="*/ 790 h 1019"/>
                    <a:gd name="T110" fmla="*/ 651 w 746"/>
                    <a:gd name="T111" fmla="*/ 814 h 1019"/>
                    <a:gd name="T112" fmla="*/ 651 w 746"/>
                    <a:gd name="T113" fmla="*/ 877 h 1019"/>
                    <a:gd name="T114" fmla="*/ 628 w 746"/>
                    <a:gd name="T115" fmla="*/ 902 h 1019"/>
                    <a:gd name="T116" fmla="*/ 609 w 746"/>
                    <a:gd name="T117" fmla="*/ 956 h 1019"/>
                    <a:gd name="T118" fmla="*/ 366 w 746"/>
                    <a:gd name="T119" fmla="*/ 997 h 1019"/>
                    <a:gd name="T120" fmla="*/ 360 w 746"/>
                    <a:gd name="T121" fmla="*/ 981 h 1019"/>
                    <a:gd name="T122" fmla="*/ 0 w 746"/>
                    <a:gd name="T123" fmla="*/ 1019 h 10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6"/>
                    <a:gd name="T187" fmla="*/ 0 h 1019"/>
                    <a:gd name="T188" fmla="*/ 746 w 746"/>
                    <a:gd name="T189" fmla="*/ 1019 h 10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6" h="1019">
                      <a:moveTo>
                        <a:pt x="0" y="1019"/>
                      </a:moveTo>
                      <a:lnTo>
                        <a:pt x="71" y="896"/>
                      </a:lnTo>
                      <a:lnTo>
                        <a:pt x="84" y="852"/>
                      </a:lnTo>
                      <a:lnTo>
                        <a:pt x="89" y="764"/>
                      </a:lnTo>
                      <a:lnTo>
                        <a:pt x="73" y="678"/>
                      </a:lnTo>
                      <a:lnTo>
                        <a:pt x="28" y="597"/>
                      </a:lnTo>
                      <a:lnTo>
                        <a:pt x="10" y="552"/>
                      </a:lnTo>
                      <a:lnTo>
                        <a:pt x="25" y="512"/>
                      </a:lnTo>
                      <a:lnTo>
                        <a:pt x="5" y="459"/>
                      </a:lnTo>
                      <a:lnTo>
                        <a:pt x="26" y="424"/>
                      </a:lnTo>
                      <a:lnTo>
                        <a:pt x="42" y="335"/>
                      </a:lnTo>
                      <a:lnTo>
                        <a:pt x="39" y="294"/>
                      </a:lnTo>
                      <a:lnTo>
                        <a:pt x="66" y="269"/>
                      </a:lnTo>
                      <a:lnTo>
                        <a:pt x="62" y="239"/>
                      </a:lnTo>
                      <a:lnTo>
                        <a:pt x="107" y="218"/>
                      </a:lnTo>
                      <a:lnTo>
                        <a:pt x="146" y="155"/>
                      </a:lnTo>
                      <a:lnTo>
                        <a:pt x="138" y="260"/>
                      </a:lnTo>
                      <a:lnTo>
                        <a:pt x="170" y="237"/>
                      </a:lnTo>
                      <a:lnTo>
                        <a:pt x="169" y="153"/>
                      </a:lnTo>
                      <a:lnTo>
                        <a:pt x="212" y="106"/>
                      </a:lnTo>
                      <a:lnTo>
                        <a:pt x="241" y="99"/>
                      </a:lnTo>
                      <a:lnTo>
                        <a:pt x="218" y="84"/>
                      </a:lnTo>
                      <a:lnTo>
                        <a:pt x="208" y="55"/>
                      </a:lnTo>
                      <a:lnTo>
                        <a:pt x="226" y="12"/>
                      </a:lnTo>
                      <a:lnTo>
                        <a:pt x="264" y="0"/>
                      </a:lnTo>
                      <a:lnTo>
                        <a:pt x="351" y="26"/>
                      </a:lnTo>
                      <a:lnTo>
                        <a:pt x="385" y="58"/>
                      </a:lnTo>
                      <a:lnTo>
                        <a:pt x="488" y="82"/>
                      </a:lnTo>
                      <a:lnTo>
                        <a:pt x="509" y="113"/>
                      </a:lnTo>
                      <a:lnTo>
                        <a:pt x="539" y="149"/>
                      </a:lnTo>
                      <a:lnTo>
                        <a:pt x="510" y="148"/>
                      </a:lnTo>
                      <a:lnTo>
                        <a:pt x="508" y="170"/>
                      </a:lnTo>
                      <a:lnTo>
                        <a:pt x="541" y="209"/>
                      </a:lnTo>
                      <a:lnTo>
                        <a:pt x="544" y="278"/>
                      </a:lnTo>
                      <a:lnTo>
                        <a:pt x="544" y="322"/>
                      </a:lnTo>
                      <a:lnTo>
                        <a:pt x="514" y="372"/>
                      </a:lnTo>
                      <a:lnTo>
                        <a:pt x="510" y="397"/>
                      </a:lnTo>
                      <a:lnTo>
                        <a:pt x="471" y="417"/>
                      </a:lnTo>
                      <a:lnTo>
                        <a:pt x="460" y="441"/>
                      </a:lnTo>
                      <a:lnTo>
                        <a:pt x="466" y="492"/>
                      </a:lnTo>
                      <a:lnTo>
                        <a:pt x="510" y="515"/>
                      </a:lnTo>
                      <a:lnTo>
                        <a:pt x="543" y="472"/>
                      </a:lnTo>
                      <a:lnTo>
                        <a:pt x="569" y="415"/>
                      </a:lnTo>
                      <a:lnTo>
                        <a:pt x="630" y="381"/>
                      </a:lnTo>
                      <a:lnTo>
                        <a:pt x="670" y="403"/>
                      </a:lnTo>
                      <a:lnTo>
                        <a:pt x="699" y="463"/>
                      </a:lnTo>
                      <a:lnTo>
                        <a:pt x="733" y="587"/>
                      </a:lnTo>
                      <a:lnTo>
                        <a:pt x="746" y="626"/>
                      </a:lnTo>
                      <a:lnTo>
                        <a:pt x="739" y="659"/>
                      </a:lnTo>
                      <a:lnTo>
                        <a:pt x="743" y="711"/>
                      </a:lnTo>
                      <a:lnTo>
                        <a:pt x="728" y="738"/>
                      </a:lnTo>
                      <a:lnTo>
                        <a:pt x="711" y="711"/>
                      </a:lnTo>
                      <a:lnTo>
                        <a:pt x="693" y="722"/>
                      </a:lnTo>
                      <a:lnTo>
                        <a:pt x="691" y="769"/>
                      </a:lnTo>
                      <a:lnTo>
                        <a:pt x="682" y="790"/>
                      </a:lnTo>
                      <a:lnTo>
                        <a:pt x="651" y="814"/>
                      </a:lnTo>
                      <a:lnTo>
                        <a:pt x="651" y="877"/>
                      </a:lnTo>
                      <a:lnTo>
                        <a:pt x="628" y="902"/>
                      </a:lnTo>
                      <a:lnTo>
                        <a:pt x="609" y="956"/>
                      </a:lnTo>
                      <a:lnTo>
                        <a:pt x="366" y="997"/>
                      </a:lnTo>
                      <a:lnTo>
                        <a:pt x="360" y="981"/>
                      </a:lnTo>
                      <a:lnTo>
                        <a:pt x="0" y="1019"/>
                      </a:lnTo>
                      <a:close/>
                    </a:path>
                  </a:pathLst>
                </a:custGeom>
                <a:grpFill/>
                <a:ln w="9525">
                  <a:solidFill>
                    <a:srgbClr val="000000"/>
                  </a:solidFill>
                  <a:prstDash val="solid"/>
                  <a:round/>
                  <a:headEnd/>
                  <a:tailEnd/>
                </a:ln>
              </p:spPr>
              <p:txBody>
                <a:bodyPr/>
                <a:lstStyle/>
                <a:p>
                  <a:endParaRPr lang="en-US"/>
                </a:p>
              </p:txBody>
            </p:sp>
            <p:sp>
              <p:nvSpPr>
                <p:cNvPr id="35" name="Freeform 53"/>
                <p:cNvSpPr>
                  <a:spLocks/>
                </p:cNvSpPr>
                <p:nvPr/>
              </p:nvSpPr>
              <p:spPr bwMode="auto">
                <a:xfrm>
                  <a:off x="2852" y="1241"/>
                  <a:ext cx="638" cy="718"/>
                </a:xfrm>
                <a:custGeom>
                  <a:avLst/>
                  <a:gdLst>
                    <a:gd name="T0" fmla="*/ 0 w 1275"/>
                    <a:gd name="T1" fmla="*/ 90 h 1436"/>
                    <a:gd name="T2" fmla="*/ 7 w 1275"/>
                    <a:gd name="T3" fmla="*/ 295 h 1436"/>
                    <a:gd name="T4" fmla="*/ 57 w 1275"/>
                    <a:gd name="T5" fmla="*/ 458 h 1436"/>
                    <a:gd name="T6" fmla="*/ 64 w 1275"/>
                    <a:gd name="T7" fmla="*/ 667 h 1436"/>
                    <a:gd name="T8" fmla="*/ 99 w 1275"/>
                    <a:gd name="T9" fmla="*/ 839 h 1436"/>
                    <a:gd name="T10" fmla="*/ 54 w 1275"/>
                    <a:gd name="T11" fmla="*/ 923 h 1436"/>
                    <a:gd name="T12" fmla="*/ 117 w 1275"/>
                    <a:gd name="T13" fmla="*/ 987 h 1436"/>
                    <a:gd name="T14" fmla="*/ 114 w 1275"/>
                    <a:gd name="T15" fmla="*/ 1436 h 1436"/>
                    <a:gd name="T16" fmla="*/ 1036 w 1275"/>
                    <a:gd name="T17" fmla="*/ 1420 h 1436"/>
                    <a:gd name="T18" fmla="*/ 1021 w 1275"/>
                    <a:gd name="T19" fmla="*/ 1332 h 1436"/>
                    <a:gd name="T20" fmla="*/ 993 w 1275"/>
                    <a:gd name="T21" fmla="*/ 1300 h 1436"/>
                    <a:gd name="T22" fmla="*/ 923 w 1275"/>
                    <a:gd name="T23" fmla="*/ 1253 h 1436"/>
                    <a:gd name="T24" fmla="*/ 873 w 1275"/>
                    <a:gd name="T25" fmla="*/ 1199 h 1436"/>
                    <a:gd name="T26" fmla="*/ 749 w 1275"/>
                    <a:gd name="T27" fmla="*/ 1122 h 1436"/>
                    <a:gd name="T28" fmla="*/ 753 w 1275"/>
                    <a:gd name="T29" fmla="*/ 988 h 1436"/>
                    <a:gd name="T30" fmla="*/ 726 w 1275"/>
                    <a:gd name="T31" fmla="*/ 905 h 1436"/>
                    <a:gd name="T32" fmla="*/ 826 w 1275"/>
                    <a:gd name="T33" fmla="*/ 777 h 1436"/>
                    <a:gd name="T34" fmla="*/ 821 w 1275"/>
                    <a:gd name="T35" fmla="*/ 654 h 1436"/>
                    <a:gd name="T36" fmla="*/ 843 w 1275"/>
                    <a:gd name="T37" fmla="*/ 632 h 1436"/>
                    <a:gd name="T38" fmla="*/ 966 w 1275"/>
                    <a:gd name="T39" fmla="*/ 530 h 1436"/>
                    <a:gd name="T40" fmla="*/ 1030 w 1275"/>
                    <a:gd name="T41" fmla="*/ 452 h 1436"/>
                    <a:gd name="T42" fmla="*/ 1111 w 1275"/>
                    <a:gd name="T43" fmla="*/ 389 h 1436"/>
                    <a:gd name="T44" fmla="*/ 1275 w 1275"/>
                    <a:gd name="T45" fmla="*/ 304 h 1436"/>
                    <a:gd name="T46" fmla="*/ 1215 w 1275"/>
                    <a:gd name="T47" fmla="*/ 309 h 1436"/>
                    <a:gd name="T48" fmla="*/ 1160 w 1275"/>
                    <a:gd name="T49" fmla="*/ 282 h 1436"/>
                    <a:gd name="T50" fmla="*/ 1067 w 1275"/>
                    <a:gd name="T51" fmla="*/ 290 h 1436"/>
                    <a:gd name="T52" fmla="*/ 1048 w 1275"/>
                    <a:gd name="T53" fmla="*/ 258 h 1436"/>
                    <a:gd name="T54" fmla="*/ 1019 w 1275"/>
                    <a:gd name="T55" fmla="*/ 270 h 1436"/>
                    <a:gd name="T56" fmla="*/ 956 w 1275"/>
                    <a:gd name="T57" fmla="*/ 308 h 1436"/>
                    <a:gd name="T58" fmla="*/ 912 w 1275"/>
                    <a:gd name="T59" fmla="*/ 298 h 1436"/>
                    <a:gd name="T60" fmla="*/ 896 w 1275"/>
                    <a:gd name="T61" fmla="*/ 277 h 1436"/>
                    <a:gd name="T62" fmla="*/ 860 w 1275"/>
                    <a:gd name="T63" fmla="*/ 265 h 1436"/>
                    <a:gd name="T64" fmla="*/ 845 w 1275"/>
                    <a:gd name="T65" fmla="*/ 238 h 1436"/>
                    <a:gd name="T66" fmla="*/ 812 w 1275"/>
                    <a:gd name="T67" fmla="*/ 244 h 1436"/>
                    <a:gd name="T68" fmla="*/ 810 w 1275"/>
                    <a:gd name="T69" fmla="*/ 266 h 1436"/>
                    <a:gd name="T70" fmla="*/ 797 w 1275"/>
                    <a:gd name="T71" fmla="*/ 270 h 1436"/>
                    <a:gd name="T72" fmla="*/ 772 w 1275"/>
                    <a:gd name="T73" fmla="*/ 218 h 1436"/>
                    <a:gd name="T74" fmla="*/ 742 w 1275"/>
                    <a:gd name="T75" fmla="*/ 217 h 1436"/>
                    <a:gd name="T76" fmla="*/ 753 w 1275"/>
                    <a:gd name="T77" fmla="*/ 195 h 1436"/>
                    <a:gd name="T78" fmla="*/ 678 w 1275"/>
                    <a:gd name="T79" fmla="*/ 180 h 1436"/>
                    <a:gd name="T80" fmla="*/ 649 w 1275"/>
                    <a:gd name="T81" fmla="*/ 176 h 1436"/>
                    <a:gd name="T82" fmla="*/ 564 w 1275"/>
                    <a:gd name="T83" fmla="*/ 212 h 1436"/>
                    <a:gd name="T84" fmla="*/ 550 w 1275"/>
                    <a:gd name="T85" fmla="*/ 180 h 1436"/>
                    <a:gd name="T86" fmla="*/ 415 w 1275"/>
                    <a:gd name="T87" fmla="*/ 152 h 1436"/>
                    <a:gd name="T88" fmla="*/ 394 w 1275"/>
                    <a:gd name="T89" fmla="*/ 13 h 1436"/>
                    <a:gd name="T90" fmla="*/ 336 w 1275"/>
                    <a:gd name="T91" fmla="*/ 0 h 1436"/>
                    <a:gd name="T92" fmla="*/ 336 w 1275"/>
                    <a:gd name="T93" fmla="*/ 93 h 1436"/>
                    <a:gd name="T94" fmla="*/ 0 w 1275"/>
                    <a:gd name="T95" fmla="*/ 90 h 1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5"/>
                    <a:gd name="T145" fmla="*/ 0 h 1436"/>
                    <a:gd name="T146" fmla="*/ 1275 w 1275"/>
                    <a:gd name="T147" fmla="*/ 1436 h 14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5" h="1436">
                      <a:moveTo>
                        <a:pt x="0" y="90"/>
                      </a:moveTo>
                      <a:lnTo>
                        <a:pt x="7" y="295"/>
                      </a:lnTo>
                      <a:lnTo>
                        <a:pt x="57" y="458"/>
                      </a:lnTo>
                      <a:lnTo>
                        <a:pt x="64" y="667"/>
                      </a:lnTo>
                      <a:lnTo>
                        <a:pt x="99" y="839"/>
                      </a:lnTo>
                      <a:lnTo>
                        <a:pt x="54" y="923"/>
                      </a:lnTo>
                      <a:lnTo>
                        <a:pt x="117" y="987"/>
                      </a:lnTo>
                      <a:lnTo>
                        <a:pt x="114" y="1436"/>
                      </a:lnTo>
                      <a:lnTo>
                        <a:pt x="1036" y="1420"/>
                      </a:lnTo>
                      <a:lnTo>
                        <a:pt x="1021" y="1332"/>
                      </a:lnTo>
                      <a:lnTo>
                        <a:pt x="993" y="1300"/>
                      </a:lnTo>
                      <a:lnTo>
                        <a:pt x="923" y="1253"/>
                      </a:lnTo>
                      <a:lnTo>
                        <a:pt x="873" y="1199"/>
                      </a:lnTo>
                      <a:lnTo>
                        <a:pt x="749" y="1122"/>
                      </a:lnTo>
                      <a:lnTo>
                        <a:pt x="753" y="988"/>
                      </a:lnTo>
                      <a:lnTo>
                        <a:pt x="726" y="905"/>
                      </a:lnTo>
                      <a:lnTo>
                        <a:pt x="826" y="777"/>
                      </a:lnTo>
                      <a:lnTo>
                        <a:pt x="821" y="654"/>
                      </a:lnTo>
                      <a:lnTo>
                        <a:pt x="843" y="632"/>
                      </a:lnTo>
                      <a:lnTo>
                        <a:pt x="966" y="530"/>
                      </a:lnTo>
                      <a:lnTo>
                        <a:pt x="1030" y="452"/>
                      </a:lnTo>
                      <a:lnTo>
                        <a:pt x="1111" y="389"/>
                      </a:lnTo>
                      <a:lnTo>
                        <a:pt x="1275" y="304"/>
                      </a:lnTo>
                      <a:lnTo>
                        <a:pt x="1215" y="309"/>
                      </a:lnTo>
                      <a:lnTo>
                        <a:pt x="1160" y="282"/>
                      </a:lnTo>
                      <a:lnTo>
                        <a:pt x="1067" y="290"/>
                      </a:lnTo>
                      <a:lnTo>
                        <a:pt x="1048" y="258"/>
                      </a:lnTo>
                      <a:lnTo>
                        <a:pt x="1019" y="270"/>
                      </a:lnTo>
                      <a:lnTo>
                        <a:pt x="956" y="308"/>
                      </a:lnTo>
                      <a:lnTo>
                        <a:pt x="912" y="298"/>
                      </a:lnTo>
                      <a:lnTo>
                        <a:pt x="896" y="277"/>
                      </a:lnTo>
                      <a:lnTo>
                        <a:pt x="860" y="265"/>
                      </a:lnTo>
                      <a:lnTo>
                        <a:pt x="845" y="238"/>
                      </a:lnTo>
                      <a:lnTo>
                        <a:pt x="812" y="244"/>
                      </a:lnTo>
                      <a:lnTo>
                        <a:pt x="810" y="266"/>
                      </a:lnTo>
                      <a:lnTo>
                        <a:pt x="797" y="270"/>
                      </a:lnTo>
                      <a:lnTo>
                        <a:pt x="772" y="218"/>
                      </a:lnTo>
                      <a:lnTo>
                        <a:pt x="742" y="217"/>
                      </a:lnTo>
                      <a:lnTo>
                        <a:pt x="753" y="195"/>
                      </a:lnTo>
                      <a:lnTo>
                        <a:pt x="678" y="180"/>
                      </a:lnTo>
                      <a:lnTo>
                        <a:pt x="649" y="176"/>
                      </a:lnTo>
                      <a:lnTo>
                        <a:pt x="564" y="212"/>
                      </a:lnTo>
                      <a:lnTo>
                        <a:pt x="550" y="180"/>
                      </a:lnTo>
                      <a:lnTo>
                        <a:pt x="415" y="152"/>
                      </a:lnTo>
                      <a:lnTo>
                        <a:pt x="394" y="13"/>
                      </a:lnTo>
                      <a:lnTo>
                        <a:pt x="336" y="0"/>
                      </a:lnTo>
                      <a:lnTo>
                        <a:pt x="336" y="93"/>
                      </a:lnTo>
                      <a:lnTo>
                        <a:pt x="0" y="90"/>
                      </a:lnTo>
                      <a:close/>
                    </a:path>
                  </a:pathLst>
                </a:custGeom>
                <a:grpFill/>
                <a:ln w="9525">
                  <a:solidFill>
                    <a:srgbClr val="000000"/>
                  </a:solidFill>
                  <a:prstDash val="solid"/>
                  <a:round/>
                  <a:headEnd/>
                  <a:tailEnd/>
                </a:ln>
              </p:spPr>
              <p:txBody>
                <a:bodyPr/>
                <a:lstStyle/>
                <a:p>
                  <a:endParaRPr lang="en-US"/>
                </a:p>
              </p:txBody>
            </p:sp>
            <p:sp>
              <p:nvSpPr>
                <p:cNvPr id="36" name="Freeform 54"/>
                <p:cNvSpPr>
                  <a:spLocks/>
                </p:cNvSpPr>
                <p:nvPr/>
              </p:nvSpPr>
              <p:spPr bwMode="auto">
                <a:xfrm>
                  <a:off x="3397" y="2977"/>
                  <a:ext cx="345" cy="599"/>
                </a:xfrm>
                <a:custGeom>
                  <a:avLst/>
                  <a:gdLst>
                    <a:gd name="T0" fmla="*/ 0 w 689"/>
                    <a:gd name="T1" fmla="*/ 1013 h 1196"/>
                    <a:gd name="T2" fmla="*/ 3 w 689"/>
                    <a:gd name="T3" fmla="*/ 969 h 1196"/>
                    <a:gd name="T4" fmla="*/ 47 w 689"/>
                    <a:gd name="T5" fmla="*/ 833 h 1196"/>
                    <a:gd name="T6" fmla="*/ 114 w 689"/>
                    <a:gd name="T7" fmla="*/ 742 h 1196"/>
                    <a:gd name="T8" fmla="*/ 93 w 689"/>
                    <a:gd name="T9" fmla="*/ 718 h 1196"/>
                    <a:gd name="T10" fmla="*/ 101 w 689"/>
                    <a:gd name="T11" fmla="*/ 629 h 1196"/>
                    <a:gd name="T12" fmla="*/ 69 w 689"/>
                    <a:gd name="T13" fmla="*/ 527 h 1196"/>
                    <a:gd name="T14" fmla="*/ 54 w 689"/>
                    <a:gd name="T15" fmla="*/ 393 h 1196"/>
                    <a:gd name="T16" fmla="*/ 106 w 689"/>
                    <a:gd name="T17" fmla="*/ 248 h 1196"/>
                    <a:gd name="T18" fmla="*/ 179 w 689"/>
                    <a:gd name="T19" fmla="*/ 145 h 1196"/>
                    <a:gd name="T20" fmla="*/ 174 w 689"/>
                    <a:gd name="T21" fmla="*/ 116 h 1196"/>
                    <a:gd name="T22" fmla="*/ 230 w 689"/>
                    <a:gd name="T23" fmla="*/ 26 h 1196"/>
                    <a:gd name="T24" fmla="*/ 643 w 689"/>
                    <a:gd name="T25" fmla="*/ 0 h 1196"/>
                    <a:gd name="T26" fmla="*/ 661 w 689"/>
                    <a:gd name="T27" fmla="*/ 23 h 1196"/>
                    <a:gd name="T28" fmla="*/ 643 w 689"/>
                    <a:gd name="T29" fmla="*/ 765 h 1196"/>
                    <a:gd name="T30" fmla="*/ 689 w 689"/>
                    <a:gd name="T31" fmla="*/ 1124 h 1196"/>
                    <a:gd name="T32" fmla="*/ 669 w 689"/>
                    <a:gd name="T33" fmla="*/ 1141 h 1196"/>
                    <a:gd name="T34" fmla="*/ 643 w 689"/>
                    <a:gd name="T35" fmla="*/ 1124 h 1196"/>
                    <a:gd name="T36" fmla="*/ 611 w 689"/>
                    <a:gd name="T37" fmla="*/ 1141 h 1196"/>
                    <a:gd name="T38" fmla="*/ 583 w 689"/>
                    <a:gd name="T39" fmla="*/ 1120 h 1196"/>
                    <a:gd name="T40" fmla="*/ 580 w 689"/>
                    <a:gd name="T41" fmla="*/ 1132 h 1196"/>
                    <a:gd name="T42" fmla="*/ 548 w 689"/>
                    <a:gd name="T43" fmla="*/ 1135 h 1196"/>
                    <a:gd name="T44" fmla="*/ 504 w 689"/>
                    <a:gd name="T45" fmla="*/ 1159 h 1196"/>
                    <a:gd name="T46" fmla="*/ 488 w 689"/>
                    <a:gd name="T47" fmla="*/ 1146 h 1196"/>
                    <a:gd name="T48" fmla="*/ 469 w 689"/>
                    <a:gd name="T49" fmla="*/ 1187 h 1196"/>
                    <a:gd name="T50" fmla="*/ 449 w 689"/>
                    <a:gd name="T51" fmla="*/ 1196 h 1196"/>
                    <a:gd name="T52" fmla="*/ 380 w 689"/>
                    <a:gd name="T53" fmla="*/ 1080 h 1196"/>
                    <a:gd name="T54" fmla="*/ 392 w 689"/>
                    <a:gd name="T55" fmla="*/ 999 h 1196"/>
                    <a:gd name="T56" fmla="*/ 0 w 689"/>
                    <a:gd name="T57" fmla="*/ 1013 h 1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9"/>
                    <a:gd name="T88" fmla="*/ 0 h 1196"/>
                    <a:gd name="T89" fmla="*/ 689 w 689"/>
                    <a:gd name="T90" fmla="*/ 1196 h 11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9" h="1196">
                      <a:moveTo>
                        <a:pt x="0" y="1013"/>
                      </a:moveTo>
                      <a:lnTo>
                        <a:pt x="3" y="969"/>
                      </a:lnTo>
                      <a:lnTo>
                        <a:pt x="47" y="833"/>
                      </a:lnTo>
                      <a:lnTo>
                        <a:pt x="114" y="742"/>
                      </a:lnTo>
                      <a:lnTo>
                        <a:pt x="93" y="718"/>
                      </a:lnTo>
                      <a:lnTo>
                        <a:pt x="101" y="629"/>
                      </a:lnTo>
                      <a:lnTo>
                        <a:pt x="69" y="527"/>
                      </a:lnTo>
                      <a:lnTo>
                        <a:pt x="54" y="393"/>
                      </a:lnTo>
                      <a:lnTo>
                        <a:pt x="106" y="248"/>
                      </a:lnTo>
                      <a:lnTo>
                        <a:pt x="179" y="145"/>
                      </a:lnTo>
                      <a:lnTo>
                        <a:pt x="174" y="116"/>
                      </a:lnTo>
                      <a:lnTo>
                        <a:pt x="230" y="26"/>
                      </a:lnTo>
                      <a:lnTo>
                        <a:pt x="643" y="0"/>
                      </a:lnTo>
                      <a:lnTo>
                        <a:pt x="661" y="23"/>
                      </a:lnTo>
                      <a:lnTo>
                        <a:pt x="643" y="765"/>
                      </a:lnTo>
                      <a:lnTo>
                        <a:pt x="689" y="1124"/>
                      </a:lnTo>
                      <a:lnTo>
                        <a:pt x="669" y="1141"/>
                      </a:lnTo>
                      <a:lnTo>
                        <a:pt x="643" y="1124"/>
                      </a:lnTo>
                      <a:lnTo>
                        <a:pt x="611" y="1141"/>
                      </a:lnTo>
                      <a:lnTo>
                        <a:pt x="583" y="1120"/>
                      </a:lnTo>
                      <a:lnTo>
                        <a:pt x="580" y="1132"/>
                      </a:lnTo>
                      <a:lnTo>
                        <a:pt x="548" y="1135"/>
                      </a:lnTo>
                      <a:lnTo>
                        <a:pt x="504" y="1159"/>
                      </a:lnTo>
                      <a:lnTo>
                        <a:pt x="488" y="1146"/>
                      </a:lnTo>
                      <a:lnTo>
                        <a:pt x="469" y="1187"/>
                      </a:lnTo>
                      <a:lnTo>
                        <a:pt x="449" y="1196"/>
                      </a:lnTo>
                      <a:lnTo>
                        <a:pt x="380" y="1080"/>
                      </a:lnTo>
                      <a:lnTo>
                        <a:pt x="392" y="999"/>
                      </a:lnTo>
                      <a:lnTo>
                        <a:pt x="0" y="1013"/>
                      </a:lnTo>
                      <a:close/>
                    </a:path>
                  </a:pathLst>
                </a:custGeom>
                <a:grpFill/>
                <a:ln w="9525">
                  <a:solidFill>
                    <a:srgbClr val="000000"/>
                  </a:solidFill>
                  <a:prstDash val="solid"/>
                  <a:round/>
                  <a:headEnd/>
                  <a:tailEnd/>
                </a:ln>
              </p:spPr>
              <p:txBody>
                <a:bodyPr/>
                <a:lstStyle/>
                <a:p>
                  <a:endParaRPr lang="en-US"/>
                </a:p>
              </p:txBody>
            </p:sp>
            <p:sp>
              <p:nvSpPr>
                <p:cNvPr id="37" name="Freeform 55"/>
                <p:cNvSpPr>
                  <a:spLocks/>
                </p:cNvSpPr>
                <p:nvPr/>
              </p:nvSpPr>
              <p:spPr bwMode="auto">
                <a:xfrm>
                  <a:off x="2969" y="2305"/>
                  <a:ext cx="644" cy="563"/>
                </a:xfrm>
                <a:custGeom>
                  <a:avLst/>
                  <a:gdLst>
                    <a:gd name="T0" fmla="*/ 0 w 1289"/>
                    <a:gd name="T1" fmla="*/ 14 h 1125"/>
                    <a:gd name="T2" fmla="*/ 79 w 1289"/>
                    <a:gd name="T3" fmla="*/ 163 h 1125"/>
                    <a:gd name="T4" fmla="*/ 117 w 1289"/>
                    <a:gd name="T5" fmla="*/ 196 h 1125"/>
                    <a:gd name="T6" fmla="*/ 139 w 1289"/>
                    <a:gd name="T7" fmla="*/ 188 h 1125"/>
                    <a:gd name="T8" fmla="*/ 162 w 1289"/>
                    <a:gd name="T9" fmla="*/ 208 h 1125"/>
                    <a:gd name="T10" fmla="*/ 163 w 1289"/>
                    <a:gd name="T11" fmla="*/ 228 h 1125"/>
                    <a:gd name="T12" fmla="*/ 145 w 1289"/>
                    <a:gd name="T13" fmla="*/ 229 h 1125"/>
                    <a:gd name="T14" fmla="*/ 120 w 1289"/>
                    <a:gd name="T15" fmla="*/ 278 h 1125"/>
                    <a:gd name="T16" fmla="*/ 177 w 1289"/>
                    <a:gd name="T17" fmla="*/ 360 h 1125"/>
                    <a:gd name="T18" fmla="*/ 218 w 1289"/>
                    <a:gd name="T19" fmla="*/ 374 h 1125"/>
                    <a:gd name="T20" fmla="*/ 214 w 1289"/>
                    <a:gd name="T21" fmla="*/ 900 h 1125"/>
                    <a:gd name="T22" fmla="*/ 217 w 1289"/>
                    <a:gd name="T23" fmla="*/ 1026 h 1125"/>
                    <a:gd name="T24" fmla="*/ 1076 w 1289"/>
                    <a:gd name="T25" fmla="*/ 998 h 1125"/>
                    <a:gd name="T26" fmla="*/ 1088 w 1289"/>
                    <a:gd name="T27" fmla="*/ 1076 h 1125"/>
                    <a:gd name="T28" fmla="*/ 1052 w 1289"/>
                    <a:gd name="T29" fmla="*/ 1125 h 1125"/>
                    <a:gd name="T30" fmla="*/ 1181 w 1289"/>
                    <a:gd name="T31" fmla="*/ 1116 h 1125"/>
                    <a:gd name="T32" fmla="*/ 1202 w 1289"/>
                    <a:gd name="T33" fmla="*/ 1076 h 1125"/>
                    <a:gd name="T34" fmla="*/ 1206 w 1289"/>
                    <a:gd name="T35" fmla="*/ 1026 h 1125"/>
                    <a:gd name="T36" fmla="*/ 1235 w 1289"/>
                    <a:gd name="T37" fmla="*/ 989 h 1125"/>
                    <a:gd name="T38" fmla="*/ 1248 w 1289"/>
                    <a:gd name="T39" fmla="*/ 954 h 1125"/>
                    <a:gd name="T40" fmla="*/ 1281 w 1289"/>
                    <a:gd name="T41" fmla="*/ 951 h 1125"/>
                    <a:gd name="T42" fmla="*/ 1289 w 1289"/>
                    <a:gd name="T43" fmla="*/ 873 h 1125"/>
                    <a:gd name="T44" fmla="*/ 1271 w 1289"/>
                    <a:gd name="T45" fmla="*/ 866 h 1125"/>
                    <a:gd name="T46" fmla="*/ 1243 w 1289"/>
                    <a:gd name="T47" fmla="*/ 864 h 1125"/>
                    <a:gd name="T48" fmla="*/ 1213 w 1289"/>
                    <a:gd name="T49" fmla="*/ 805 h 1125"/>
                    <a:gd name="T50" fmla="*/ 1196 w 1289"/>
                    <a:gd name="T51" fmla="*/ 726 h 1125"/>
                    <a:gd name="T52" fmla="*/ 1163 w 1289"/>
                    <a:gd name="T53" fmla="*/ 675 h 1125"/>
                    <a:gd name="T54" fmla="*/ 1111 w 1289"/>
                    <a:gd name="T55" fmla="*/ 654 h 1125"/>
                    <a:gd name="T56" fmla="*/ 1048 w 1289"/>
                    <a:gd name="T57" fmla="*/ 604 h 1125"/>
                    <a:gd name="T58" fmla="*/ 1027 w 1289"/>
                    <a:gd name="T59" fmla="*/ 534 h 1125"/>
                    <a:gd name="T60" fmla="*/ 1063 w 1289"/>
                    <a:gd name="T61" fmla="*/ 427 h 1125"/>
                    <a:gd name="T62" fmla="*/ 1033 w 1289"/>
                    <a:gd name="T63" fmla="*/ 406 h 1125"/>
                    <a:gd name="T64" fmla="*/ 956 w 1289"/>
                    <a:gd name="T65" fmla="*/ 407 h 1125"/>
                    <a:gd name="T66" fmla="*/ 945 w 1289"/>
                    <a:gd name="T67" fmla="*/ 338 h 1125"/>
                    <a:gd name="T68" fmla="*/ 820 w 1289"/>
                    <a:gd name="T69" fmla="*/ 209 h 1125"/>
                    <a:gd name="T70" fmla="*/ 790 w 1289"/>
                    <a:gd name="T71" fmla="*/ 98 h 1125"/>
                    <a:gd name="T72" fmla="*/ 803 w 1289"/>
                    <a:gd name="T73" fmla="*/ 57 h 1125"/>
                    <a:gd name="T74" fmla="*/ 747 w 1289"/>
                    <a:gd name="T75" fmla="*/ 0 h 1125"/>
                    <a:gd name="T76" fmla="*/ 0 w 1289"/>
                    <a:gd name="T77" fmla="*/ 14 h 1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9"/>
                    <a:gd name="T118" fmla="*/ 0 h 1125"/>
                    <a:gd name="T119" fmla="*/ 1289 w 1289"/>
                    <a:gd name="T120" fmla="*/ 1125 h 1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9" h="1125">
                      <a:moveTo>
                        <a:pt x="0" y="14"/>
                      </a:moveTo>
                      <a:lnTo>
                        <a:pt x="79" y="163"/>
                      </a:lnTo>
                      <a:lnTo>
                        <a:pt x="117" y="196"/>
                      </a:lnTo>
                      <a:lnTo>
                        <a:pt x="139" y="188"/>
                      </a:lnTo>
                      <a:lnTo>
                        <a:pt x="162" y="208"/>
                      </a:lnTo>
                      <a:lnTo>
                        <a:pt x="163" y="228"/>
                      </a:lnTo>
                      <a:lnTo>
                        <a:pt x="145" y="229"/>
                      </a:lnTo>
                      <a:lnTo>
                        <a:pt x="120" y="278"/>
                      </a:lnTo>
                      <a:lnTo>
                        <a:pt x="177" y="360"/>
                      </a:lnTo>
                      <a:lnTo>
                        <a:pt x="218" y="374"/>
                      </a:lnTo>
                      <a:lnTo>
                        <a:pt x="214" y="900"/>
                      </a:lnTo>
                      <a:lnTo>
                        <a:pt x="217" y="1026"/>
                      </a:lnTo>
                      <a:lnTo>
                        <a:pt x="1076" y="998"/>
                      </a:lnTo>
                      <a:lnTo>
                        <a:pt x="1088" y="1076"/>
                      </a:lnTo>
                      <a:lnTo>
                        <a:pt x="1052" y="1125"/>
                      </a:lnTo>
                      <a:lnTo>
                        <a:pt x="1181" y="1116"/>
                      </a:lnTo>
                      <a:lnTo>
                        <a:pt x="1202" y="1076"/>
                      </a:lnTo>
                      <a:lnTo>
                        <a:pt x="1206" y="1026"/>
                      </a:lnTo>
                      <a:lnTo>
                        <a:pt x="1235" y="989"/>
                      </a:lnTo>
                      <a:lnTo>
                        <a:pt x="1248" y="954"/>
                      </a:lnTo>
                      <a:lnTo>
                        <a:pt x="1281" y="951"/>
                      </a:lnTo>
                      <a:lnTo>
                        <a:pt x="1289" y="873"/>
                      </a:lnTo>
                      <a:lnTo>
                        <a:pt x="1271" y="866"/>
                      </a:lnTo>
                      <a:lnTo>
                        <a:pt x="1243" y="864"/>
                      </a:lnTo>
                      <a:lnTo>
                        <a:pt x="1213" y="805"/>
                      </a:lnTo>
                      <a:lnTo>
                        <a:pt x="1196" y="726"/>
                      </a:lnTo>
                      <a:lnTo>
                        <a:pt x="1163" y="675"/>
                      </a:lnTo>
                      <a:lnTo>
                        <a:pt x="1111" y="654"/>
                      </a:lnTo>
                      <a:lnTo>
                        <a:pt x="1048" y="604"/>
                      </a:lnTo>
                      <a:lnTo>
                        <a:pt x="1027" y="534"/>
                      </a:lnTo>
                      <a:lnTo>
                        <a:pt x="1063" y="427"/>
                      </a:lnTo>
                      <a:lnTo>
                        <a:pt x="1033" y="406"/>
                      </a:lnTo>
                      <a:lnTo>
                        <a:pt x="956" y="407"/>
                      </a:lnTo>
                      <a:lnTo>
                        <a:pt x="945" y="338"/>
                      </a:lnTo>
                      <a:lnTo>
                        <a:pt x="820" y="209"/>
                      </a:lnTo>
                      <a:lnTo>
                        <a:pt x="790" y="98"/>
                      </a:lnTo>
                      <a:lnTo>
                        <a:pt x="803" y="57"/>
                      </a:lnTo>
                      <a:lnTo>
                        <a:pt x="747" y="0"/>
                      </a:lnTo>
                      <a:lnTo>
                        <a:pt x="0" y="14"/>
                      </a:lnTo>
                      <a:close/>
                    </a:path>
                  </a:pathLst>
                </a:custGeom>
                <a:grpFill/>
                <a:ln w="9525">
                  <a:solidFill>
                    <a:srgbClr val="000000"/>
                  </a:solidFill>
                  <a:prstDash val="solid"/>
                  <a:round/>
                  <a:headEnd/>
                  <a:tailEnd/>
                </a:ln>
              </p:spPr>
              <p:txBody>
                <a:bodyPr/>
                <a:lstStyle/>
                <a:p>
                  <a:endParaRPr lang="en-US"/>
                </a:p>
              </p:txBody>
            </p:sp>
            <p:sp>
              <p:nvSpPr>
                <p:cNvPr id="38" name="Freeform 56"/>
                <p:cNvSpPr>
                  <a:spLocks/>
                </p:cNvSpPr>
                <p:nvPr/>
              </p:nvSpPr>
              <p:spPr bwMode="auto">
                <a:xfrm>
                  <a:off x="1307" y="1108"/>
                  <a:ext cx="990" cy="633"/>
                </a:xfrm>
                <a:custGeom>
                  <a:avLst/>
                  <a:gdLst>
                    <a:gd name="T0" fmla="*/ 0 w 1980"/>
                    <a:gd name="T1" fmla="*/ 235 h 1264"/>
                    <a:gd name="T2" fmla="*/ 31 w 1980"/>
                    <a:gd name="T3" fmla="*/ 319 h 1264"/>
                    <a:gd name="T4" fmla="*/ 36 w 1980"/>
                    <a:gd name="T5" fmla="*/ 372 h 1264"/>
                    <a:gd name="T6" fmla="*/ 16 w 1980"/>
                    <a:gd name="T7" fmla="*/ 383 h 1264"/>
                    <a:gd name="T8" fmla="*/ 78 w 1980"/>
                    <a:gd name="T9" fmla="*/ 439 h 1264"/>
                    <a:gd name="T10" fmla="*/ 139 w 1980"/>
                    <a:gd name="T11" fmla="*/ 590 h 1264"/>
                    <a:gd name="T12" fmla="*/ 159 w 1980"/>
                    <a:gd name="T13" fmla="*/ 583 h 1264"/>
                    <a:gd name="T14" fmla="*/ 162 w 1980"/>
                    <a:gd name="T15" fmla="*/ 605 h 1264"/>
                    <a:gd name="T16" fmla="*/ 191 w 1980"/>
                    <a:gd name="T17" fmla="*/ 614 h 1264"/>
                    <a:gd name="T18" fmla="*/ 212 w 1980"/>
                    <a:gd name="T19" fmla="*/ 618 h 1264"/>
                    <a:gd name="T20" fmla="*/ 158 w 1980"/>
                    <a:gd name="T21" fmla="*/ 726 h 1264"/>
                    <a:gd name="T22" fmla="*/ 169 w 1980"/>
                    <a:gd name="T23" fmla="*/ 798 h 1264"/>
                    <a:gd name="T24" fmla="*/ 123 w 1980"/>
                    <a:gd name="T25" fmla="*/ 868 h 1264"/>
                    <a:gd name="T26" fmla="*/ 155 w 1980"/>
                    <a:gd name="T27" fmla="*/ 902 h 1264"/>
                    <a:gd name="T28" fmla="*/ 234 w 1980"/>
                    <a:gd name="T29" fmla="*/ 855 h 1264"/>
                    <a:gd name="T30" fmla="*/ 291 w 1980"/>
                    <a:gd name="T31" fmla="*/ 1093 h 1264"/>
                    <a:gd name="T32" fmla="*/ 326 w 1980"/>
                    <a:gd name="T33" fmla="*/ 1105 h 1264"/>
                    <a:gd name="T34" fmla="*/ 333 w 1980"/>
                    <a:gd name="T35" fmla="*/ 1179 h 1264"/>
                    <a:gd name="T36" fmla="*/ 364 w 1980"/>
                    <a:gd name="T37" fmla="*/ 1209 h 1264"/>
                    <a:gd name="T38" fmla="*/ 386 w 1980"/>
                    <a:gd name="T39" fmla="*/ 1182 h 1264"/>
                    <a:gd name="T40" fmla="*/ 438 w 1980"/>
                    <a:gd name="T41" fmla="*/ 1205 h 1264"/>
                    <a:gd name="T42" fmla="*/ 471 w 1980"/>
                    <a:gd name="T43" fmla="*/ 1180 h 1264"/>
                    <a:gd name="T44" fmla="*/ 576 w 1980"/>
                    <a:gd name="T45" fmla="*/ 1199 h 1264"/>
                    <a:gd name="T46" fmla="*/ 601 w 1980"/>
                    <a:gd name="T47" fmla="*/ 1207 h 1264"/>
                    <a:gd name="T48" fmla="*/ 625 w 1980"/>
                    <a:gd name="T49" fmla="*/ 1159 h 1264"/>
                    <a:gd name="T50" fmla="*/ 671 w 1980"/>
                    <a:gd name="T51" fmla="*/ 1236 h 1264"/>
                    <a:gd name="T52" fmla="*/ 691 w 1980"/>
                    <a:gd name="T53" fmla="*/ 1115 h 1264"/>
                    <a:gd name="T54" fmla="*/ 1229 w 1980"/>
                    <a:gd name="T55" fmla="*/ 1194 h 1264"/>
                    <a:gd name="T56" fmla="*/ 1891 w 1980"/>
                    <a:gd name="T57" fmla="*/ 1264 h 1264"/>
                    <a:gd name="T58" fmla="*/ 1915 w 1980"/>
                    <a:gd name="T59" fmla="*/ 1036 h 1264"/>
                    <a:gd name="T60" fmla="*/ 1980 w 1980"/>
                    <a:gd name="T61" fmla="*/ 297 h 1264"/>
                    <a:gd name="T62" fmla="*/ 1102 w 1980"/>
                    <a:gd name="T63" fmla="*/ 191 h 1264"/>
                    <a:gd name="T64" fmla="*/ 666 w 1980"/>
                    <a:gd name="T65" fmla="*/ 121 h 1264"/>
                    <a:gd name="T66" fmla="*/ 50 w 1980"/>
                    <a:gd name="T67" fmla="*/ 0 h 1264"/>
                    <a:gd name="T68" fmla="*/ 0 w 1980"/>
                    <a:gd name="T69" fmla="*/ 235 h 1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0"/>
                    <a:gd name="T106" fmla="*/ 0 h 1264"/>
                    <a:gd name="T107" fmla="*/ 1980 w 1980"/>
                    <a:gd name="T108" fmla="*/ 1264 h 1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0" h="1264">
                      <a:moveTo>
                        <a:pt x="0" y="235"/>
                      </a:moveTo>
                      <a:lnTo>
                        <a:pt x="31" y="319"/>
                      </a:lnTo>
                      <a:lnTo>
                        <a:pt x="36" y="372"/>
                      </a:lnTo>
                      <a:lnTo>
                        <a:pt x="16" y="383"/>
                      </a:lnTo>
                      <a:lnTo>
                        <a:pt x="78" y="439"/>
                      </a:lnTo>
                      <a:lnTo>
                        <a:pt x="139" y="590"/>
                      </a:lnTo>
                      <a:lnTo>
                        <a:pt x="159" y="583"/>
                      </a:lnTo>
                      <a:lnTo>
                        <a:pt x="162" y="605"/>
                      </a:lnTo>
                      <a:lnTo>
                        <a:pt x="191" y="614"/>
                      </a:lnTo>
                      <a:lnTo>
                        <a:pt x="212" y="618"/>
                      </a:lnTo>
                      <a:lnTo>
                        <a:pt x="158" y="726"/>
                      </a:lnTo>
                      <a:lnTo>
                        <a:pt x="169" y="798"/>
                      </a:lnTo>
                      <a:lnTo>
                        <a:pt x="123" y="868"/>
                      </a:lnTo>
                      <a:lnTo>
                        <a:pt x="155" y="902"/>
                      </a:lnTo>
                      <a:lnTo>
                        <a:pt x="234" y="855"/>
                      </a:lnTo>
                      <a:lnTo>
                        <a:pt x="291" y="1093"/>
                      </a:lnTo>
                      <a:lnTo>
                        <a:pt x="326" y="1105"/>
                      </a:lnTo>
                      <a:lnTo>
                        <a:pt x="333" y="1179"/>
                      </a:lnTo>
                      <a:lnTo>
                        <a:pt x="364" y="1209"/>
                      </a:lnTo>
                      <a:lnTo>
                        <a:pt x="386" y="1182"/>
                      </a:lnTo>
                      <a:lnTo>
                        <a:pt x="438" y="1205"/>
                      </a:lnTo>
                      <a:lnTo>
                        <a:pt x="471" y="1180"/>
                      </a:lnTo>
                      <a:lnTo>
                        <a:pt x="576" y="1199"/>
                      </a:lnTo>
                      <a:lnTo>
                        <a:pt x="601" y="1207"/>
                      </a:lnTo>
                      <a:lnTo>
                        <a:pt x="625" y="1159"/>
                      </a:lnTo>
                      <a:lnTo>
                        <a:pt x="671" y="1236"/>
                      </a:lnTo>
                      <a:lnTo>
                        <a:pt x="691" y="1115"/>
                      </a:lnTo>
                      <a:lnTo>
                        <a:pt x="1229" y="1194"/>
                      </a:lnTo>
                      <a:lnTo>
                        <a:pt x="1891" y="1264"/>
                      </a:lnTo>
                      <a:lnTo>
                        <a:pt x="1915" y="1036"/>
                      </a:lnTo>
                      <a:lnTo>
                        <a:pt x="1980" y="297"/>
                      </a:lnTo>
                      <a:lnTo>
                        <a:pt x="1102" y="191"/>
                      </a:lnTo>
                      <a:lnTo>
                        <a:pt x="666" y="121"/>
                      </a:lnTo>
                      <a:lnTo>
                        <a:pt x="50" y="0"/>
                      </a:lnTo>
                      <a:lnTo>
                        <a:pt x="0" y="235"/>
                      </a:lnTo>
                      <a:close/>
                    </a:path>
                  </a:pathLst>
                </a:custGeom>
                <a:grpFill/>
                <a:ln w="9525">
                  <a:solidFill>
                    <a:srgbClr val="000000"/>
                  </a:solidFill>
                  <a:prstDash val="solid"/>
                  <a:round/>
                  <a:headEnd/>
                  <a:tailEnd/>
                </a:ln>
              </p:spPr>
              <p:txBody>
                <a:bodyPr/>
                <a:lstStyle/>
                <a:p>
                  <a:endParaRPr lang="en-US"/>
                </a:p>
              </p:txBody>
            </p:sp>
            <p:sp>
              <p:nvSpPr>
                <p:cNvPr id="39" name="Freeform 57"/>
                <p:cNvSpPr>
                  <a:spLocks/>
                </p:cNvSpPr>
                <p:nvPr/>
              </p:nvSpPr>
              <p:spPr bwMode="auto">
                <a:xfrm>
                  <a:off x="2208" y="1985"/>
                  <a:ext cx="801" cy="402"/>
                </a:xfrm>
                <a:custGeom>
                  <a:avLst/>
                  <a:gdLst>
                    <a:gd name="T0" fmla="*/ 0 w 1601"/>
                    <a:gd name="T1" fmla="*/ 491 h 805"/>
                    <a:gd name="T2" fmla="*/ 45 w 1601"/>
                    <a:gd name="T3" fmla="*/ 0 h 805"/>
                    <a:gd name="T4" fmla="*/ 1032 w 1601"/>
                    <a:gd name="T5" fmla="*/ 62 h 805"/>
                    <a:gd name="T6" fmla="*/ 1098 w 1601"/>
                    <a:gd name="T7" fmla="*/ 111 h 805"/>
                    <a:gd name="T8" fmla="*/ 1215 w 1601"/>
                    <a:gd name="T9" fmla="*/ 106 h 805"/>
                    <a:gd name="T10" fmla="*/ 1271 w 1601"/>
                    <a:gd name="T11" fmla="*/ 120 h 805"/>
                    <a:gd name="T12" fmla="*/ 1337 w 1601"/>
                    <a:gd name="T13" fmla="*/ 148 h 805"/>
                    <a:gd name="T14" fmla="*/ 1371 w 1601"/>
                    <a:gd name="T15" fmla="*/ 190 h 805"/>
                    <a:gd name="T16" fmla="*/ 1401 w 1601"/>
                    <a:gd name="T17" fmla="*/ 199 h 805"/>
                    <a:gd name="T18" fmla="*/ 1453 w 1601"/>
                    <a:gd name="T19" fmla="*/ 351 h 805"/>
                    <a:gd name="T20" fmla="*/ 1456 w 1601"/>
                    <a:gd name="T21" fmla="*/ 397 h 805"/>
                    <a:gd name="T22" fmla="*/ 1491 w 1601"/>
                    <a:gd name="T23" fmla="*/ 468 h 805"/>
                    <a:gd name="T24" fmla="*/ 1508 w 1601"/>
                    <a:gd name="T25" fmla="*/ 584 h 805"/>
                    <a:gd name="T26" fmla="*/ 1500 w 1601"/>
                    <a:gd name="T27" fmla="*/ 620 h 805"/>
                    <a:gd name="T28" fmla="*/ 1522 w 1601"/>
                    <a:gd name="T29" fmla="*/ 656 h 805"/>
                    <a:gd name="T30" fmla="*/ 1601 w 1601"/>
                    <a:gd name="T31" fmla="*/ 805 h 805"/>
                    <a:gd name="T32" fmla="*/ 887 w 1601"/>
                    <a:gd name="T33" fmla="*/ 796 h 805"/>
                    <a:gd name="T34" fmla="*/ 350 w 1601"/>
                    <a:gd name="T35" fmla="*/ 763 h 805"/>
                    <a:gd name="T36" fmla="*/ 365 w 1601"/>
                    <a:gd name="T37" fmla="*/ 520 h 805"/>
                    <a:gd name="T38" fmla="*/ 0 w 1601"/>
                    <a:gd name="T39" fmla="*/ 491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1"/>
                    <a:gd name="T61" fmla="*/ 0 h 805"/>
                    <a:gd name="T62" fmla="*/ 1601 w 1601"/>
                    <a:gd name="T63" fmla="*/ 805 h 8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1" h="805">
                      <a:moveTo>
                        <a:pt x="0" y="491"/>
                      </a:moveTo>
                      <a:lnTo>
                        <a:pt x="45" y="0"/>
                      </a:lnTo>
                      <a:lnTo>
                        <a:pt x="1032" y="62"/>
                      </a:lnTo>
                      <a:lnTo>
                        <a:pt x="1098" y="111"/>
                      </a:lnTo>
                      <a:lnTo>
                        <a:pt x="1215" y="106"/>
                      </a:lnTo>
                      <a:lnTo>
                        <a:pt x="1271" y="120"/>
                      </a:lnTo>
                      <a:lnTo>
                        <a:pt x="1337" y="148"/>
                      </a:lnTo>
                      <a:lnTo>
                        <a:pt x="1371" y="190"/>
                      </a:lnTo>
                      <a:lnTo>
                        <a:pt x="1401" y="199"/>
                      </a:lnTo>
                      <a:lnTo>
                        <a:pt x="1453" y="351"/>
                      </a:lnTo>
                      <a:lnTo>
                        <a:pt x="1456" y="397"/>
                      </a:lnTo>
                      <a:lnTo>
                        <a:pt x="1491" y="468"/>
                      </a:lnTo>
                      <a:lnTo>
                        <a:pt x="1508" y="584"/>
                      </a:lnTo>
                      <a:lnTo>
                        <a:pt x="1500" y="620"/>
                      </a:lnTo>
                      <a:lnTo>
                        <a:pt x="1522" y="656"/>
                      </a:lnTo>
                      <a:lnTo>
                        <a:pt x="1601" y="805"/>
                      </a:lnTo>
                      <a:lnTo>
                        <a:pt x="887" y="796"/>
                      </a:lnTo>
                      <a:lnTo>
                        <a:pt x="350" y="763"/>
                      </a:lnTo>
                      <a:lnTo>
                        <a:pt x="365" y="520"/>
                      </a:lnTo>
                      <a:lnTo>
                        <a:pt x="0" y="491"/>
                      </a:lnTo>
                      <a:close/>
                    </a:path>
                  </a:pathLst>
                </a:custGeom>
                <a:grpFill/>
                <a:ln w="9525">
                  <a:solidFill>
                    <a:srgbClr val="000000"/>
                  </a:solidFill>
                  <a:prstDash val="solid"/>
                  <a:round/>
                  <a:headEnd/>
                  <a:tailEnd/>
                </a:ln>
              </p:spPr>
              <p:txBody>
                <a:bodyPr/>
                <a:lstStyle/>
                <a:p>
                  <a:endParaRPr lang="en-US"/>
                </a:p>
              </p:txBody>
            </p:sp>
            <p:sp>
              <p:nvSpPr>
                <p:cNvPr id="40" name="Freeform 58"/>
                <p:cNvSpPr>
                  <a:spLocks/>
                </p:cNvSpPr>
                <p:nvPr/>
              </p:nvSpPr>
              <p:spPr bwMode="auto">
                <a:xfrm>
                  <a:off x="709" y="1856"/>
                  <a:ext cx="617" cy="955"/>
                </a:xfrm>
                <a:custGeom>
                  <a:avLst/>
                  <a:gdLst>
                    <a:gd name="T0" fmla="*/ 0 w 1234"/>
                    <a:gd name="T1" fmla="*/ 703 h 1910"/>
                    <a:gd name="T2" fmla="*/ 58 w 1234"/>
                    <a:gd name="T3" fmla="*/ 813 h 1910"/>
                    <a:gd name="T4" fmla="*/ 786 w 1234"/>
                    <a:gd name="T5" fmla="*/ 1910 h 1910"/>
                    <a:gd name="T6" fmla="*/ 814 w 1234"/>
                    <a:gd name="T7" fmla="*/ 1654 h 1910"/>
                    <a:gd name="T8" fmla="*/ 857 w 1234"/>
                    <a:gd name="T9" fmla="*/ 1640 h 1910"/>
                    <a:gd name="T10" fmla="*/ 931 w 1234"/>
                    <a:gd name="T11" fmla="*/ 1686 h 1910"/>
                    <a:gd name="T12" fmla="*/ 995 w 1234"/>
                    <a:gd name="T13" fmla="*/ 1457 h 1910"/>
                    <a:gd name="T14" fmla="*/ 1234 w 1234"/>
                    <a:gd name="T15" fmla="*/ 246 h 1910"/>
                    <a:gd name="T16" fmla="*/ 709 w 1234"/>
                    <a:gd name="T17" fmla="*/ 131 h 1910"/>
                    <a:gd name="T18" fmla="*/ 185 w 1234"/>
                    <a:gd name="T19" fmla="*/ 0 h 1910"/>
                    <a:gd name="T20" fmla="*/ 0 w 1234"/>
                    <a:gd name="T21" fmla="*/ 703 h 19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4"/>
                    <a:gd name="T34" fmla="*/ 0 h 1910"/>
                    <a:gd name="T35" fmla="*/ 1234 w 1234"/>
                    <a:gd name="T36" fmla="*/ 1910 h 19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4" h="1910">
                      <a:moveTo>
                        <a:pt x="0" y="703"/>
                      </a:moveTo>
                      <a:lnTo>
                        <a:pt x="58" y="813"/>
                      </a:lnTo>
                      <a:lnTo>
                        <a:pt x="786" y="1910"/>
                      </a:lnTo>
                      <a:lnTo>
                        <a:pt x="814" y="1654"/>
                      </a:lnTo>
                      <a:lnTo>
                        <a:pt x="857" y="1640"/>
                      </a:lnTo>
                      <a:lnTo>
                        <a:pt x="931" y="1686"/>
                      </a:lnTo>
                      <a:lnTo>
                        <a:pt x="995" y="1457"/>
                      </a:lnTo>
                      <a:lnTo>
                        <a:pt x="1234" y="246"/>
                      </a:lnTo>
                      <a:lnTo>
                        <a:pt x="709" y="131"/>
                      </a:lnTo>
                      <a:lnTo>
                        <a:pt x="185" y="0"/>
                      </a:lnTo>
                      <a:lnTo>
                        <a:pt x="0" y="703"/>
                      </a:lnTo>
                      <a:close/>
                    </a:path>
                  </a:pathLst>
                </a:custGeom>
                <a:grpFill/>
                <a:ln w="9525">
                  <a:solidFill>
                    <a:srgbClr val="000000"/>
                  </a:solidFill>
                  <a:prstDash val="solid"/>
                  <a:round/>
                  <a:headEnd/>
                  <a:tailEnd/>
                </a:ln>
              </p:spPr>
              <p:txBody>
                <a:bodyPr/>
                <a:lstStyle/>
                <a:p>
                  <a:endParaRPr lang="en-US"/>
                </a:p>
              </p:txBody>
            </p:sp>
            <p:sp>
              <p:nvSpPr>
                <p:cNvPr id="41" name="Freeform 59"/>
                <p:cNvSpPr>
                  <a:spLocks/>
                </p:cNvSpPr>
                <p:nvPr/>
              </p:nvSpPr>
              <p:spPr bwMode="auto">
                <a:xfrm>
                  <a:off x="5018" y="1467"/>
                  <a:ext cx="157" cy="338"/>
                </a:xfrm>
                <a:custGeom>
                  <a:avLst/>
                  <a:gdLst>
                    <a:gd name="T0" fmla="*/ 0 w 314"/>
                    <a:gd name="T1" fmla="*/ 465 h 678"/>
                    <a:gd name="T2" fmla="*/ 18 w 314"/>
                    <a:gd name="T3" fmla="*/ 317 h 678"/>
                    <a:gd name="T4" fmla="*/ 54 w 314"/>
                    <a:gd name="T5" fmla="*/ 248 h 678"/>
                    <a:gd name="T6" fmla="*/ 58 w 314"/>
                    <a:gd name="T7" fmla="*/ 89 h 678"/>
                    <a:gd name="T8" fmla="*/ 57 w 314"/>
                    <a:gd name="T9" fmla="*/ 31 h 678"/>
                    <a:gd name="T10" fmla="*/ 112 w 314"/>
                    <a:gd name="T11" fmla="*/ 0 h 678"/>
                    <a:gd name="T12" fmla="*/ 244 w 314"/>
                    <a:gd name="T13" fmla="*/ 422 h 678"/>
                    <a:gd name="T14" fmla="*/ 310 w 314"/>
                    <a:gd name="T15" fmla="*/ 515 h 678"/>
                    <a:gd name="T16" fmla="*/ 314 w 314"/>
                    <a:gd name="T17" fmla="*/ 533 h 678"/>
                    <a:gd name="T18" fmla="*/ 305 w 314"/>
                    <a:gd name="T19" fmla="*/ 572 h 678"/>
                    <a:gd name="T20" fmla="*/ 245 w 314"/>
                    <a:gd name="T21" fmla="*/ 622 h 678"/>
                    <a:gd name="T22" fmla="*/ 30 w 314"/>
                    <a:gd name="T23" fmla="*/ 678 h 678"/>
                    <a:gd name="T24" fmla="*/ 0 w 314"/>
                    <a:gd name="T25" fmla="*/ 465 h 6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678"/>
                    <a:gd name="T41" fmla="*/ 314 w 314"/>
                    <a:gd name="T42" fmla="*/ 678 h 6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678">
                      <a:moveTo>
                        <a:pt x="0" y="465"/>
                      </a:moveTo>
                      <a:lnTo>
                        <a:pt x="18" y="317"/>
                      </a:lnTo>
                      <a:lnTo>
                        <a:pt x="54" y="248"/>
                      </a:lnTo>
                      <a:lnTo>
                        <a:pt x="58" y="89"/>
                      </a:lnTo>
                      <a:lnTo>
                        <a:pt x="57" y="31"/>
                      </a:lnTo>
                      <a:lnTo>
                        <a:pt x="112" y="0"/>
                      </a:lnTo>
                      <a:lnTo>
                        <a:pt x="244" y="422"/>
                      </a:lnTo>
                      <a:lnTo>
                        <a:pt x="310" y="515"/>
                      </a:lnTo>
                      <a:lnTo>
                        <a:pt x="314" y="533"/>
                      </a:lnTo>
                      <a:lnTo>
                        <a:pt x="305" y="572"/>
                      </a:lnTo>
                      <a:lnTo>
                        <a:pt x="245" y="622"/>
                      </a:lnTo>
                      <a:lnTo>
                        <a:pt x="30" y="678"/>
                      </a:lnTo>
                      <a:lnTo>
                        <a:pt x="0" y="465"/>
                      </a:lnTo>
                      <a:close/>
                    </a:path>
                  </a:pathLst>
                </a:custGeom>
                <a:grpFill/>
                <a:ln w="9525">
                  <a:solidFill>
                    <a:srgbClr val="000000"/>
                  </a:solidFill>
                  <a:prstDash val="solid"/>
                  <a:round/>
                  <a:headEnd/>
                  <a:tailEnd/>
                </a:ln>
              </p:spPr>
              <p:txBody>
                <a:bodyPr/>
                <a:lstStyle/>
                <a:p>
                  <a:endParaRPr lang="en-US"/>
                </a:p>
              </p:txBody>
            </p:sp>
            <p:sp>
              <p:nvSpPr>
                <p:cNvPr id="42" name="Freeform 60"/>
                <p:cNvSpPr>
                  <a:spLocks/>
                </p:cNvSpPr>
                <p:nvPr/>
              </p:nvSpPr>
              <p:spPr bwMode="auto">
                <a:xfrm>
                  <a:off x="1584" y="2666"/>
                  <a:ext cx="681" cy="697"/>
                </a:xfrm>
                <a:custGeom>
                  <a:avLst/>
                  <a:gdLst>
                    <a:gd name="T0" fmla="*/ 0 w 1363"/>
                    <a:gd name="T1" fmla="*/ 1373 h 1395"/>
                    <a:gd name="T2" fmla="*/ 169 w 1363"/>
                    <a:gd name="T3" fmla="*/ 1395 h 1395"/>
                    <a:gd name="T4" fmla="*/ 187 w 1363"/>
                    <a:gd name="T5" fmla="*/ 1292 h 1395"/>
                    <a:gd name="T6" fmla="*/ 530 w 1363"/>
                    <a:gd name="T7" fmla="*/ 1337 h 1395"/>
                    <a:gd name="T8" fmla="*/ 515 w 1363"/>
                    <a:gd name="T9" fmla="*/ 1285 h 1395"/>
                    <a:gd name="T10" fmla="*/ 569 w 1363"/>
                    <a:gd name="T11" fmla="*/ 1289 h 1395"/>
                    <a:gd name="T12" fmla="*/ 1252 w 1363"/>
                    <a:gd name="T13" fmla="*/ 1356 h 1395"/>
                    <a:gd name="T14" fmla="*/ 1353 w 1363"/>
                    <a:gd name="T15" fmla="*/ 257 h 1395"/>
                    <a:gd name="T16" fmla="*/ 1363 w 1363"/>
                    <a:gd name="T17" fmla="*/ 128 h 1395"/>
                    <a:gd name="T18" fmla="*/ 783 w 1363"/>
                    <a:gd name="T19" fmla="*/ 78 h 1395"/>
                    <a:gd name="T20" fmla="*/ 201 w 1363"/>
                    <a:gd name="T21" fmla="*/ 0 h 1395"/>
                    <a:gd name="T22" fmla="*/ 0 w 1363"/>
                    <a:gd name="T23" fmla="*/ 1373 h 1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3"/>
                    <a:gd name="T37" fmla="*/ 0 h 1395"/>
                    <a:gd name="T38" fmla="*/ 1363 w 1363"/>
                    <a:gd name="T39" fmla="*/ 1395 h 1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3" h="1395">
                      <a:moveTo>
                        <a:pt x="0" y="1373"/>
                      </a:moveTo>
                      <a:lnTo>
                        <a:pt x="169" y="1395"/>
                      </a:lnTo>
                      <a:lnTo>
                        <a:pt x="187" y="1292"/>
                      </a:lnTo>
                      <a:lnTo>
                        <a:pt x="530" y="1337"/>
                      </a:lnTo>
                      <a:lnTo>
                        <a:pt x="515" y="1285"/>
                      </a:lnTo>
                      <a:lnTo>
                        <a:pt x="569" y="1289"/>
                      </a:lnTo>
                      <a:lnTo>
                        <a:pt x="1252" y="1356"/>
                      </a:lnTo>
                      <a:lnTo>
                        <a:pt x="1353" y="257"/>
                      </a:lnTo>
                      <a:lnTo>
                        <a:pt x="1363" y="128"/>
                      </a:lnTo>
                      <a:lnTo>
                        <a:pt x="783" y="78"/>
                      </a:lnTo>
                      <a:lnTo>
                        <a:pt x="201" y="0"/>
                      </a:lnTo>
                      <a:lnTo>
                        <a:pt x="0" y="1373"/>
                      </a:lnTo>
                      <a:close/>
                    </a:path>
                  </a:pathLst>
                </a:custGeom>
                <a:grpFill/>
                <a:ln w="9525">
                  <a:solidFill>
                    <a:srgbClr val="000000"/>
                  </a:solidFill>
                  <a:prstDash val="solid"/>
                  <a:round/>
                  <a:headEnd/>
                  <a:tailEnd/>
                </a:ln>
              </p:spPr>
              <p:txBody>
                <a:bodyPr/>
                <a:lstStyle/>
                <a:p>
                  <a:endParaRPr lang="en-US"/>
                </a:p>
              </p:txBody>
            </p:sp>
            <p:sp>
              <p:nvSpPr>
                <p:cNvPr id="43" name="Freeform 61"/>
                <p:cNvSpPr>
                  <a:spLocks/>
                </p:cNvSpPr>
                <p:nvPr/>
              </p:nvSpPr>
              <p:spPr bwMode="auto">
                <a:xfrm>
                  <a:off x="4403" y="1550"/>
                  <a:ext cx="574" cy="515"/>
                </a:xfrm>
                <a:custGeom>
                  <a:avLst/>
                  <a:gdLst>
                    <a:gd name="T0" fmla="*/ 0 w 1148"/>
                    <a:gd name="T1" fmla="*/ 886 h 1028"/>
                    <a:gd name="T2" fmla="*/ 38 w 1148"/>
                    <a:gd name="T3" fmla="*/ 943 h 1028"/>
                    <a:gd name="T4" fmla="*/ 786 w 1148"/>
                    <a:gd name="T5" fmla="*/ 801 h 1028"/>
                    <a:gd name="T6" fmla="*/ 837 w 1148"/>
                    <a:gd name="T7" fmla="*/ 828 h 1028"/>
                    <a:gd name="T8" fmla="*/ 867 w 1148"/>
                    <a:gd name="T9" fmla="*/ 886 h 1028"/>
                    <a:gd name="T10" fmla="*/ 942 w 1148"/>
                    <a:gd name="T11" fmla="*/ 925 h 1028"/>
                    <a:gd name="T12" fmla="*/ 1106 w 1148"/>
                    <a:gd name="T13" fmla="*/ 983 h 1028"/>
                    <a:gd name="T14" fmla="*/ 1110 w 1148"/>
                    <a:gd name="T15" fmla="*/ 1006 h 1028"/>
                    <a:gd name="T16" fmla="*/ 1120 w 1148"/>
                    <a:gd name="T17" fmla="*/ 1028 h 1028"/>
                    <a:gd name="T18" fmla="*/ 1132 w 1148"/>
                    <a:gd name="T19" fmla="*/ 1015 h 1028"/>
                    <a:gd name="T20" fmla="*/ 1148 w 1148"/>
                    <a:gd name="T21" fmla="*/ 967 h 1028"/>
                    <a:gd name="T22" fmla="*/ 1148 w 1148"/>
                    <a:gd name="T23" fmla="*/ 880 h 1028"/>
                    <a:gd name="T24" fmla="*/ 1120 w 1148"/>
                    <a:gd name="T25" fmla="*/ 715 h 1028"/>
                    <a:gd name="T26" fmla="*/ 1119 w 1148"/>
                    <a:gd name="T27" fmla="*/ 538 h 1028"/>
                    <a:gd name="T28" fmla="*/ 1088 w 1148"/>
                    <a:gd name="T29" fmla="*/ 401 h 1028"/>
                    <a:gd name="T30" fmla="*/ 1039 w 1148"/>
                    <a:gd name="T31" fmla="*/ 287 h 1028"/>
                    <a:gd name="T32" fmla="*/ 1025 w 1148"/>
                    <a:gd name="T33" fmla="*/ 176 h 1028"/>
                    <a:gd name="T34" fmla="*/ 976 w 1148"/>
                    <a:gd name="T35" fmla="*/ 0 h 1028"/>
                    <a:gd name="T36" fmla="*/ 747 w 1148"/>
                    <a:gd name="T37" fmla="*/ 57 h 1028"/>
                    <a:gd name="T38" fmla="*/ 731 w 1148"/>
                    <a:gd name="T39" fmla="*/ 55 h 1028"/>
                    <a:gd name="T40" fmla="*/ 659 w 1148"/>
                    <a:gd name="T41" fmla="*/ 111 h 1028"/>
                    <a:gd name="T42" fmla="*/ 598 w 1148"/>
                    <a:gd name="T43" fmla="*/ 204 h 1028"/>
                    <a:gd name="T44" fmla="*/ 591 w 1148"/>
                    <a:gd name="T45" fmla="*/ 243 h 1028"/>
                    <a:gd name="T46" fmla="*/ 562 w 1148"/>
                    <a:gd name="T47" fmla="*/ 283 h 1028"/>
                    <a:gd name="T48" fmla="*/ 512 w 1148"/>
                    <a:gd name="T49" fmla="*/ 331 h 1028"/>
                    <a:gd name="T50" fmla="*/ 533 w 1148"/>
                    <a:gd name="T51" fmla="*/ 361 h 1028"/>
                    <a:gd name="T52" fmla="*/ 539 w 1148"/>
                    <a:gd name="T53" fmla="*/ 338 h 1028"/>
                    <a:gd name="T54" fmla="*/ 554 w 1148"/>
                    <a:gd name="T55" fmla="*/ 346 h 1028"/>
                    <a:gd name="T56" fmla="*/ 547 w 1148"/>
                    <a:gd name="T57" fmla="*/ 356 h 1028"/>
                    <a:gd name="T58" fmla="*/ 559 w 1148"/>
                    <a:gd name="T59" fmla="*/ 361 h 1028"/>
                    <a:gd name="T60" fmla="*/ 548 w 1148"/>
                    <a:gd name="T61" fmla="*/ 384 h 1028"/>
                    <a:gd name="T62" fmla="*/ 539 w 1148"/>
                    <a:gd name="T63" fmla="*/ 382 h 1028"/>
                    <a:gd name="T64" fmla="*/ 536 w 1148"/>
                    <a:gd name="T65" fmla="*/ 392 h 1028"/>
                    <a:gd name="T66" fmla="*/ 561 w 1148"/>
                    <a:gd name="T67" fmla="*/ 427 h 1028"/>
                    <a:gd name="T68" fmla="*/ 563 w 1148"/>
                    <a:gd name="T69" fmla="*/ 456 h 1028"/>
                    <a:gd name="T70" fmla="*/ 527 w 1148"/>
                    <a:gd name="T71" fmla="*/ 474 h 1028"/>
                    <a:gd name="T72" fmla="*/ 489 w 1148"/>
                    <a:gd name="T73" fmla="*/ 530 h 1028"/>
                    <a:gd name="T74" fmla="*/ 449 w 1148"/>
                    <a:gd name="T75" fmla="*/ 556 h 1028"/>
                    <a:gd name="T76" fmla="*/ 377 w 1148"/>
                    <a:gd name="T77" fmla="*/ 561 h 1028"/>
                    <a:gd name="T78" fmla="*/ 352 w 1148"/>
                    <a:gd name="T79" fmla="*/ 582 h 1028"/>
                    <a:gd name="T80" fmla="*/ 310 w 1148"/>
                    <a:gd name="T81" fmla="*/ 563 h 1028"/>
                    <a:gd name="T82" fmla="*/ 186 w 1148"/>
                    <a:gd name="T83" fmla="*/ 579 h 1028"/>
                    <a:gd name="T84" fmla="*/ 94 w 1148"/>
                    <a:gd name="T85" fmla="*/ 616 h 1028"/>
                    <a:gd name="T86" fmla="*/ 97 w 1148"/>
                    <a:gd name="T87" fmla="*/ 647 h 1028"/>
                    <a:gd name="T88" fmla="*/ 94 w 1148"/>
                    <a:gd name="T89" fmla="*/ 663 h 1028"/>
                    <a:gd name="T90" fmla="*/ 99 w 1148"/>
                    <a:gd name="T91" fmla="*/ 665 h 1028"/>
                    <a:gd name="T92" fmla="*/ 114 w 1148"/>
                    <a:gd name="T93" fmla="*/ 694 h 1028"/>
                    <a:gd name="T94" fmla="*/ 127 w 1148"/>
                    <a:gd name="T95" fmla="*/ 693 h 1028"/>
                    <a:gd name="T96" fmla="*/ 141 w 1148"/>
                    <a:gd name="T97" fmla="*/ 724 h 1028"/>
                    <a:gd name="T98" fmla="*/ 139 w 1148"/>
                    <a:gd name="T99" fmla="*/ 737 h 1028"/>
                    <a:gd name="T100" fmla="*/ 114 w 1148"/>
                    <a:gd name="T101" fmla="*/ 754 h 1028"/>
                    <a:gd name="T102" fmla="*/ 101 w 1148"/>
                    <a:gd name="T103" fmla="*/ 789 h 1028"/>
                    <a:gd name="T104" fmla="*/ 0 w 1148"/>
                    <a:gd name="T105" fmla="*/ 886 h 10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
                    <a:gd name="T160" fmla="*/ 0 h 1028"/>
                    <a:gd name="T161" fmla="*/ 1148 w 1148"/>
                    <a:gd name="T162" fmla="*/ 1028 h 10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 h="1028">
                      <a:moveTo>
                        <a:pt x="0" y="886"/>
                      </a:moveTo>
                      <a:lnTo>
                        <a:pt x="38" y="943"/>
                      </a:lnTo>
                      <a:lnTo>
                        <a:pt x="786" y="801"/>
                      </a:lnTo>
                      <a:lnTo>
                        <a:pt x="837" y="828"/>
                      </a:lnTo>
                      <a:lnTo>
                        <a:pt x="867" y="886"/>
                      </a:lnTo>
                      <a:lnTo>
                        <a:pt x="942" y="925"/>
                      </a:lnTo>
                      <a:lnTo>
                        <a:pt x="1106" y="983"/>
                      </a:lnTo>
                      <a:lnTo>
                        <a:pt x="1110" y="1006"/>
                      </a:lnTo>
                      <a:lnTo>
                        <a:pt x="1120" y="1028"/>
                      </a:lnTo>
                      <a:lnTo>
                        <a:pt x="1132" y="1015"/>
                      </a:lnTo>
                      <a:lnTo>
                        <a:pt x="1148" y="967"/>
                      </a:lnTo>
                      <a:lnTo>
                        <a:pt x="1148" y="880"/>
                      </a:lnTo>
                      <a:lnTo>
                        <a:pt x="1120" y="715"/>
                      </a:lnTo>
                      <a:lnTo>
                        <a:pt x="1119" y="538"/>
                      </a:lnTo>
                      <a:lnTo>
                        <a:pt x="1088" y="401"/>
                      </a:lnTo>
                      <a:lnTo>
                        <a:pt x="1039" y="287"/>
                      </a:lnTo>
                      <a:lnTo>
                        <a:pt x="1025" y="176"/>
                      </a:lnTo>
                      <a:lnTo>
                        <a:pt x="976" y="0"/>
                      </a:lnTo>
                      <a:lnTo>
                        <a:pt x="747" y="57"/>
                      </a:lnTo>
                      <a:lnTo>
                        <a:pt x="731" y="55"/>
                      </a:lnTo>
                      <a:lnTo>
                        <a:pt x="659" y="111"/>
                      </a:lnTo>
                      <a:lnTo>
                        <a:pt x="598" y="204"/>
                      </a:lnTo>
                      <a:lnTo>
                        <a:pt x="591" y="243"/>
                      </a:lnTo>
                      <a:lnTo>
                        <a:pt x="562" y="283"/>
                      </a:lnTo>
                      <a:lnTo>
                        <a:pt x="512" y="331"/>
                      </a:lnTo>
                      <a:lnTo>
                        <a:pt x="533" y="361"/>
                      </a:lnTo>
                      <a:lnTo>
                        <a:pt x="539" y="338"/>
                      </a:lnTo>
                      <a:lnTo>
                        <a:pt x="554" y="346"/>
                      </a:lnTo>
                      <a:lnTo>
                        <a:pt x="547" y="356"/>
                      </a:lnTo>
                      <a:lnTo>
                        <a:pt x="559" y="361"/>
                      </a:lnTo>
                      <a:lnTo>
                        <a:pt x="548" y="384"/>
                      </a:lnTo>
                      <a:lnTo>
                        <a:pt x="539" y="382"/>
                      </a:lnTo>
                      <a:lnTo>
                        <a:pt x="536" y="392"/>
                      </a:lnTo>
                      <a:lnTo>
                        <a:pt x="561" y="427"/>
                      </a:lnTo>
                      <a:lnTo>
                        <a:pt x="563" y="456"/>
                      </a:lnTo>
                      <a:lnTo>
                        <a:pt x="527" y="474"/>
                      </a:lnTo>
                      <a:lnTo>
                        <a:pt x="489" y="530"/>
                      </a:lnTo>
                      <a:lnTo>
                        <a:pt x="449" y="556"/>
                      </a:lnTo>
                      <a:lnTo>
                        <a:pt x="377" y="561"/>
                      </a:lnTo>
                      <a:lnTo>
                        <a:pt x="352" y="582"/>
                      </a:lnTo>
                      <a:lnTo>
                        <a:pt x="310" y="563"/>
                      </a:lnTo>
                      <a:lnTo>
                        <a:pt x="186" y="579"/>
                      </a:lnTo>
                      <a:lnTo>
                        <a:pt x="94" y="616"/>
                      </a:lnTo>
                      <a:lnTo>
                        <a:pt x="97" y="647"/>
                      </a:lnTo>
                      <a:lnTo>
                        <a:pt x="94" y="663"/>
                      </a:lnTo>
                      <a:lnTo>
                        <a:pt x="99" y="665"/>
                      </a:lnTo>
                      <a:lnTo>
                        <a:pt x="114" y="694"/>
                      </a:lnTo>
                      <a:lnTo>
                        <a:pt x="127" y="693"/>
                      </a:lnTo>
                      <a:lnTo>
                        <a:pt x="141" y="724"/>
                      </a:lnTo>
                      <a:lnTo>
                        <a:pt x="139" y="737"/>
                      </a:lnTo>
                      <a:lnTo>
                        <a:pt x="114" y="754"/>
                      </a:lnTo>
                      <a:lnTo>
                        <a:pt x="101" y="789"/>
                      </a:lnTo>
                      <a:lnTo>
                        <a:pt x="0" y="886"/>
                      </a:lnTo>
                      <a:close/>
                    </a:path>
                  </a:pathLst>
                </a:custGeom>
                <a:grpFill/>
                <a:ln w="9525">
                  <a:solidFill>
                    <a:srgbClr val="000000"/>
                  </a:solidFill>
                  <a:prstDash val="solid"/>
                  <a:round/>
                  <a:headEnd/>
                  <a:tailEnd/>
                </a:ln>
              </p:spPr>
              <p:txBody>
                <a:bodyPr/>
                <a:lstStyle/>
                <a:p>
                  <a:endParaRPr lang="en-US"/>
                </a:p>
              </p:txBody>
            </p:sp>
            <p:sp>
              <p:nvSpPr>
                <p:cNvPr id="44" name="Freeform 62"/>
                <p:cNvSpPr>
                  <a:spLocks/>
                </p:cNvSpPr>
                <p:nvPr/>
              </p:nvSpPr>
              <p:spPr bwMode="auto">
                <a:xfrm>
                  <a:off x="4102" y="2622"/>
                  <a:ext cx="828" cy="369"/>
                </a:xfrm>
                <a:custGeom>
                  <a:avLst/>
                  <a:gdLst>
                    <a:gd name="T0" fmla="*/ 1 w 1654"/>
                    <a:gd name="T1" fmla="*/ 636 h 739"/>
                    <a:gd name="T2" fmla="*/ 381 w 1654"/>
                    <a:gd name="T3" fmla="*/ 538 h 739"/>
                    <a:gd name="T4" fmla="*/ 752 w 1654"/>
                    <a:gd name="T5" fmla="*/ 578 h 739"/>
                    <a:gd name="T6" fmla="*/ 1184 w 1654"/>
                    <a:gd name="T7" fmla="*/ 739 h 739"/>
                    <a:gd name="T8" fmla="*/ 1283 w 1654"/>
                    <a:gd name="T9" fmla="*/ 715 h 739"/>
                    <a:gd name="T10" fmla="*/ 1309 w 1654"/>
                    <a:gd name="T11" fmla="*/ 693 h 739"/>
                    <a:gd name="T12" fmla="*/ 1361 w 1654"/>
                    <a:gd name="T13" fmla="*/ 559 h 739"/>
                    <a:gd name="T14" fmla="*/ 1375 w 1654"/>
                    <a:gd name="T15" fmla="*/ 527 h 739"/>
                    <a:gd name="T16" fmla="*/ 1366 w 1654"/>
                    <a:gd name="T17" fmla="*/ 485 h 739"/>
                    <a:gd name="T18" fmla="*/ 1385 w 1654"/>
                    <a:gd name="T19" fmla="*/ 518 h 739"/>
                    <a:gd name="T20" fmla="*/ 1419 w 1654"/>
                    <a:gd name="T21" fmla="*/ 505 h 739"/>
                    <a:gd name="T22" fmla="*/ 1420 w 1654"/>
                    <a:gd name="T23" fmla="*/ 469 h 739"/>
                    <a:gd name="T24" fmla="*/ 1440 w 1654"/>
                    <a:gd name="T25" fmla="*/ 489 h 739"/>
                    <a:gd name="T26" fmla="*/ 1547 w 1654"/>
                    <a:gd name="T27" fmla="*/ 457 h 739"/>
                    <a:gd name="T28" fmla="*/ 1570 w 1654"/>
                    <a:gd name="T29" fmla="*/ 378 h 739"/>
                    <a:gd name="T30" fmla="*/ 1544 w 1654"/>
                    <a:gd name="T31" fmla="*/ 372 h 739"/>
                    <a:gd name="T32" fmla="*/ 1531 w 1654"/>
                    <a:gd name="T33" fmla="*/ 408 h 739"/>
                    <a:gd name="T34" fmla="*/ 1508 w 1654"/>
                    <a:gd name="T35" fmla="*/ 417 h 739"/>
                    <a:gd name="T36" fmla="*/ 1417 w 1654"/>
                    <a:gd name="T37" fmla="*/ 390 h 739"/>
                    <a:gd name="T38" fmla="*/ 1478 w 1654"/>
                    <a:gd name="T39" fmla="*/ 406 h 739"/>
                    <a:gd name="T40" fmla="*/ 1500 w 1654"/>
                    <a:gd name="T41" fmla="*/ 354 h 739"/>
                    <a:gd name="T42" fmla="*/ 1498 w 1654"/>
                    <a:gd name="T43" fmla="*/ 324 h 739"/>
                    <a:gd name="T44" fmla="*/ 1452 w 1654"/>
                    <a:gd name="T45" fmla="*/ 284 h 739"/>
                    <a:gd name="T46" fmla="*/ 1498 w 1654"/>
                    <a:gd name="T47" fmla="*/ 290 h 739"/>
                    <a:gd name="T48" fmla="*/ 1493 w 1654"/>
                    <a:gd name="T49" fmla="*/ 268 h 739"/>
                    <a:gd name="T50" fmla="*/ 1505 w 1654"/>
                    <a:gd name="T51" fmla="*/ 276 h 739"/>
                    <a:gd name="T52" fmla="*/ 1534 w 1654"/>
                    <a:gd name="T53" fmla="*/ 279 h 739"/>
                    <a:gd name="T54" fmla="*/ 1564 w 1654"/>
                    <a:gd name="T55" fmla="*/ 298 h 739"/>
                    <a:gd name="T56" fmla="*/ 1613 w 1654"/>
                    <a:gd name="T57" fmla="*/ 268 h 739"/>
                    <a:gd name="T58" fmla="*/ 1654 w 1654"/>
                    <a:gd name="T59" fmla="*/ 214 h 739"/>
                    <a:gd name="T60" fmla="*/ 1636 w 1654"/>
                    <a:gd name="T61" fmla="*/ 148 h 739"/>
                    <a:gd name="T62" fmla="*/ 1586 w 1654"/>
                    <a:gd name="T63" fmla="*/ 214 h 739"/>
                    <a:gd name="T64" fmla="*/ 1570 w 1654"/>
                    <a:gd name="T65" fmla="*/ 137 h 739"/>
                    <a:gd name="T66" fmla="*/ 1449 w 1654"/>
                    <a:gd name="T67" fmla="*/ 177 h 739"/>
                    <a:gd name="T68" fmla="*/ 1491 w 1654"/>
                    <a:gd name="T69" fmla="*/ 126 h 739"/>
                    <a:gd name="T70" fmla="*/ 1538 w 1654"/>
                    <a:gd name="T71" fmla="*/ 64 h 739"/>
                    <a:gd name="T72" fmla="*/ 1573 w 1654"/>
                    <a:gd name="T73" fmla="*/ 57 h 739"/>
                    <a:gd name="T74" fmla="*/ 1580 w 1654"/>
                    <a:gd name="T75" fmla="*/ 29 h 739"/>
                    <a:gd name="T76" fmla="*/ 957 w 1654"/>
                    <a:gd name="T77" fmla="*/ 114 h 739"/>
                    <a:gd name="T78" fmla="*/ 463 w 1654"/>
                    <a:gd name="T79" fmla="*/ 232 h 739"/>
                    <a:gd name="T80" fmla="*/ 403 w 1654"/>
                    <a:gd name="T81" fmla="*/ 309 h 739"/>
                    <a:gd name="T82" fmla="*/ 345 w 1654"/>
                    <a:gd name="T83" fmla="*/ 321 h 739"/>
                    <a:gd name="T84" fmla="*/ 297 w 1654"/>
                    <a:gd name="T85" fmla="*/ 335 h 739"/>
                    <a:gd name="T86" fmla="*/ 248 w 1654"/>
                    <a:gd name="T87" fmla="*/ 404 h 739"/>
                    <a:gd name="T88" fmla="*/ 50 w 1654"/>
                    <a:gd name="T89" fmla="*/ 557 h 7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4"/>
                    <a:gd name="T136" fmla="*/ 0 h 739"/>
                    <a:gd name="T137" fmla="*/ 1654 w 1654"/>
                    <a:gd name="T138" fmla="*/ 739 h 7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4" h="739">
                      <a:moveTo>
                        <a:pt x="0" y="581"/>
                      </a:moveTo>
                      <a:lnTo>
                        <a:pt x="1" y="636"/>
                      </a:lnTo>
                      <a:lnTo>
                        <a:pt x="239" y="609"/>
                      </a:lnTo>
                      <a:lnTo>
                        <a:pt x="381" y="538"/>
                      </a:lnTo>
                      <a:lnTo>
                        <a:pt x="644" y="508"/>
                      </a:lnTo>
                      <a:lnTo>
                        <a:pt x="752" y="578"/>
                      </a:lnTo>
                      <a:lnTo>
                        <a:pt x="922" y="554"/>
                      </a:lnTo>
                      <a:lnTo>
                        <a:pt x="1184" y="739"/>
                      </a:lnTo>
                      <a:lnTo>
                        <a:pt x="1217" y="718"/>
                      </a:lnTo>
                      <a:lnTo>
                        <a:pt x="1283" y="715"/>
                      </a:lnTo>
                      <a:lnTo>
                        <a:pt x="1296" y="666"/>
                      </a:lnTo>
                      <a:lnTo>
                        <a:pt x="1309" y="693"/>
                      </a:lnTo>
                      <a:lnTo>
                        <a:pt x="1325" y="607"/>
                      </a:lnTo>
                      <a:lnTo>
                        <a:pt x="1361" y="559"/>
                      </a:lnTo>
                      <a:lnTo>
                        <a:pt x="1394" y="536"/>
                      </a:lnTo>
                      <a:lnTo>
                        <a:pt x="1375" y="527"/>
                      </a:lnTo>
                      <a:lnTo>
                        <a:pt x="1381" y="506"/>
                      </a:lnTo>
                      <a:lnTo>
                        <a:pt x="1366" y="485"/>
                      </a:lnTo>
                      <a:lnTo>
                        <a:pt x="1390" y="511"/>
                      </a:lnTo>
                      <a:lnTo>
                        <a:pt x="1385" y="518"/>
                      </a:lnTo>
                      <a:lnTo>
                        <a:pt x="1401" y="529"/>
                      </a:lnTo>
                      <a:lnTo>
                        <a:pt x="1419" y="505"/>
                      </a:lnTo>
                      <a:lnTo>
                        <a:pt x="1430" y="501"/>
                      </a:lnTo>
                      <a:lnTo>
                        <a:pt x="1420" y="469"/>
                      </a:lnTo>
                      <a:lnTo>
                        <a:pt x="1430" y="469"/>
                      </a:lnTo>
                      <a:lnTo>
                        <a:pt x="1440" y="489"/>
                      </a:lnTo>
                      <a:lnTo>
                        <a:pt x="1500" y="458"/>
                      </a:lnTo>
                      <a:lnTo>
                        <a:pt x="1547" y="457"/>
                      </a:lnTo>
                      <a:lnTo>
                        <a:pt x="1579" y="394"/>
                      </a:lnTo>
                      <a:lnTo>
                        <a:pt x="1570" y="378"/>
                      </a:lnTo>
                      <a:lnTo>
                        <a:pt x="1550" y="402"/>
                      </a:lnTo>
                      <a:lnTo>
                        <a:pt x="1544" y="372"/>
                      </a:lnTo>
                      <a:lnTo>
                        <a:pt x="1523" y="392"/>
                      </a:lnTo>
                      <a:lnTo>
                        <a:pt x="1531" y="408"/>
                      </a:lnTo>
                      <a:lnTo>
                        <a:pt x="1512" y="400"/>
                      </a:lnTo>
                      <a:lnTo>
                        <a:pt x="1508" y="417"/>
                      </a:lnTo>
                      <a:lnTo>
                        <a:pt x="1453" y="415"/>
                      </a:lnTo>
                      <a:lnTo>
                        <a:pt x="1417" y="390"/>
                      </a:lnTo>
                      <a:lnTo>
                        <a:pt x="1419" y="375"/>
                      </a:lnTo>
                      <a:lnTo>
                        <a:pt x="1478" y="406"/>
                      </a:lnTo>
                      <a:lnTo>
                        <a:pt x="1523" y="357"/>
                      </a:lnTo>
                      <a:lnTo>
                        <a:pt x="1500" y="354"/>
                      </a:lnTo>
                      <a:lnTo>
                        <a:pt x="1526" y="316"/>
                      </a:lnTo>
                      <a:lnTo>
                        <a:pt x="1498" y="324"/>
                      </a:lnTo>
                      <a:lnTo>
                        <a:pt x="1411" y="291"/>
                      </a:lnTo>
                      <a:lnTo>
                        <a:pt x="1452" y="284"/>
                      </a:lnTo>
                      <a:lnTo>
                        <a:pt x="1494" y="300"/>
                      </a:lnTo>
                      <a:lnTo>
                        <a:pt x="1498" y="290"/>
                      </a:lnTo>
                      <a:lnTo>
                        <a:pt x="1478" y="268"/>
                      </a:lnTo>
                      <a:lnTo>
                        <a:pt x="1493" y="268"/>
                      </a:lnTo>
                      <a:lnTo>
                        <a:pt x="1520" y="253"/>
                      </a:lnTo>
                      <a:lnTo>
                        <a:pt x="1505" y="276"/>
                      </a:lnTo>
                      <a:lnTo>
                        <a:pt x="1514" y="298"/>
                      </a:lnTo>
                      <a:lnTo>
                        <a:pt x="1534" y="279"/>
                      </a:lnTo>
                      <a:lnTo>
                        <a:pt x="1545" y="300"/>
                      </a:lnTo>
                      <a:lnTo>
                        <a:pt x="1564" y="298"/>
                      </a:lnTo>
                      <a:lnTo>
                        <a:pt x="1591" y="295"/>
                      </a:lnTo>
                      <a:lnTo>
                        <a:pt x="1613" y="268"/>
                      </a:lnTo>
                      <a:lnTo>
                        <a:pt x="1627" y="220"/>
                      </a:lnTo>
                      <a:lnTo>
                        <a:pt x="1654" y="214"/>
                      </a:lnTo>
                      <a:lnTo>
                        <a:pt x="1654" y="191"/>
                      </a:lnTo>
                      <a:lnTo>
                        <a:pt x="1636" y="148"/>
                      </a:lnTo>
                      <a:lnTo>
                        <a:pt x="1612" y="148"/>
                      </a:lnTo>
                      <a:lnTo>
                        <a:pt x="1586" y="214"/>
                      </a:lnTo>
                      <a:lnTo>
                        <a:pt x="1575" y="180"/>
                      </a:lnTo>
                      <a:lnTo>
                        <a:pt x="1570" y="137"/>
                      </a:lnTo>
                      <a:lnTo>
                        <a:pt x="1515" y="162"/>
                      </a:lnTo>
                      <a:lnTo>
                        <a:pt x="1449" y="177"/>
                      </a:lnTo>
                      <a:lnTo>
                        <a:pt x="1453" y="144"/>
                      </a:lnTo>
                      <a:lnTo>
                        <a:pt x="1491" y="126"/>
                      </a:lnTo>
                      <a:lnTo>
                        <a:pt x="1563" y="98"/>
                      </a:lnTo>
                      <a:lnTo>
                        <a:pt x="1538" y="64"/>
                      </a:lnTo>
                      <a:lnTo>
                        <a:pt x="1587" y="87"/>
                      </a:lnTo>
                      <a:lnTo>
                        <a:pt x="1573" y="57"/>
                      </a:lnTo>
                      <a:lnTo>
                        <a:pt x="1617" y="98"/>
                      </a:lnTo>
                      <a:lnTo>
                        <a:pt x="1580" y="29"/>
                      </a:lnTo>
                      <a:lnTo>
                        <a:pt x="1547" y="0"/>
                      </a:lnTo>
                      <a:lnTo>
                        <a:pt x="957" y="114"/>
                      </a:lnTo>
                      <a:lnTo>
                        <a:pt x="470" y="177"/>
                      </a:lnTo>
                      <a:lnTo>
                        <a:pt x="463" y="232"/>
                      </a:lnTo>
                      <a:lnTo>
                        <a:pt x="435" y="249"/>
                      </a:lnTo>
                      <a:lnTo>
                        <a:pt x="403" y="309"/>
                      </a:lnTo>
                      <a:lnTo>
                        <a:pt x="377" y="305"/>
                      </a:lnTo>
                      <a:lnTo>
                        <a:pt x="345" y="321"/>
                      </a:lnTo>
                      <a:lnTo>
                        <a:pt x="326" y="352"/>
                      </a:lnTo>
                      <a:lnTo>
                        <a:pt x="297" y="335"/>
                      </a:lnTo>
                      <a:lnTo>
                        <a:pt x="253" y="372"/>
                      </a:lnTo>
                      <a:lnTo>
                        <a:pt x="248" y="404"/>
                      </a:lnTo>
                      <a:lnTo>
                        <a:pt x="59" y="515"/>
                      </a:lnTo>
                      <a:lnTo>
                        <a:pt x="50" y="557"/>
                      </a:lnTo>
                      <a:lnTo>
                        <a:pt x="0" y="581"/>
                      </a:lnTo>
                      <a:close/>
                    </a:path>
                  </a:pathLst>
                </a:custGeom>
                <a:grpFill/>
                <a:ln w="9525">
                  <a:solidFill>
                    <a:srgbClr val="000000"/>
                  </a:solidFill>
                  <a:prstDash val="solid"/>
                  <a:round/>
                  <a:headEnd/>
                  <a:tailEnd/>
                </a:ln>
              </p:spPr>
              <p:txBody>
                <a:bodyPr/>
                <a:lstStyle/>
                <a:p>
                  <a:endParaRPr lang="en-US"/>
                </a:p>
              </p:txBody>
            </p:sp>
            <p:sp>
              <p:nvSpPr>
                <p:cNvPr id="45" name="Freeform 63"/>
                <p:cNvSpPr>
                  <a:spLocks/>
                </p:cNvSpPr>
                <p:nvPr/>
              </p:nvSpPr>
              <p:spPr bwMode="auto">
                <a:xfrm>
                  <a:off x="2264" y="1257"/>
                  <a:ext cx="638" cy="403"/>
                </a:xfrm>
                <a:custGeom>
                  <a:avLst/>
                  <a:gdLst>
                    <a:gd name="T0" fmla="*/ 0 w 1276"/>
                    <a:gd name="T1" fmla="*/ 739 h 806"/>
                    <a:gd name="T2" fmla="*/ 65 w 1276"/>
                    <a:gd name="T3" fmla="*/ 0 h 806"/>
                    <a:gd name="T4" fmla="*/ 694 w 1276"/>
                    <a:gd name="T5" fmla="*/ 44 h 806"/>
                    <a:gd name="T6" fmla="*/ 1177 w 1276"/>
                    <a:gd name="T7" fmla="*/ 57 h 806"/>
                    <a:gd name="T8" fmla="*/ 1184 w 1276"/>
                    <a:gd name="T9" fmla="*/ 262 h 806"/>
                    <a:gd name="T10" fmla="*/ 1234 w 1276"/>
                    <a:gd name="T11" fmla="*/ 425 h 806"/>
                    <a:gd name="T12" fmla="*/ 1241 w 1276"/>
                    <a:gd name="T13" fmla="*/ 634 h 806"/>
                    <a:gd name="T14" fmla="*/ 1276 w 1276"/>
                    <a:gd name="T15" fmla="*/ 806 h 806"/>
                    <a:gd name="T16" fmla="*/ 602 w 1276"/>
                    <a:gd name="T17" fmla="*/ 784 h 806"/>
                    <a:gd name="T18" fmla="*/ 0 w 1276"/>
                    <a:gd name="T19" fmla="*/ 739 h 8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6"/>
                    <a:gd name="T31" fmla="*/ 0 h 806"/>
                    <a:gd name="T32" fmla="*/ 1276 w 1276"/>
                    <a:gd name="T33" fmla="*/ 806 h 8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6" h="806">
                      <a:moveTo>
                        <a:pt x="0" y="739"/>
                      </a:moveTo>
                      <a:lnTo>
                        <a:pt x="65" y="0"/>
                      </a:lnTo>
                      <a:lnTo>
                        <a:pt x="694" y="44"/>
                      </a:lnTo>
                      <a:lnTo>
                        <a:pt x="1177" y="57"/>
                      </a:lnTo>
                      <a:lnTo>
                        <a:pt x="1184" y="262"/>
                      </a:lnTo>
                      <a:lnTo>
                        <a:pt x="1234" y="425"/>
                      </a:lnTo>
                      <a:lnTo>
                        <a:pt x="1241" y="634"/>
                      </a:lnTo>
                      <a:lnTo>
                        <a:pt x="1276" y="806"/>
                      </a:lnTo>
                      <a:lnTo>
                        <a:pt x="602" y="784"/>
                      </a:lnTo>
                      <a:lnTo>
                        <a:pt x="0" y="739"/>
                      </a:lnTo>
                      <a:close/>
                    </a:path>
                  </a:pathLst>
                </a:custGeom>
                <a:grpFill/>
                <a:ln w="9525">
                  <a:solidFill>
                    <a:srgbClr val="000000"/>
                  </a:solidFill>
                  <a:prstDash val="solid"/>
                  <a:round/>
                  <a:headEnd/>
                  <a:tailEnd/>
                </a:ln>
              </p:spPr>
              <p:txBody>
                <a:bodyPr/>
                <a:lstStyle/>
                <a:p>
                  <a:endParaRPr lang="en-US"/>
                </a:p>
              </p:txBody>
            </p:sp>
            <p:sp>
              <p:nvSpPr>
                <p:cNvPr id="46" name="Freeform 64"/>
                <p:cNvSpPr>
                  <a:spLocks/>
                </p:cNvSpPr>
                <p:nvPr/>
              </p:nvSpPr>
              <p:spPr bwMode="auto">
                <a:xfrm>
                  <a:off x="2261" y="2730"/>
                  <a:ext cx="838" cy="439"/>
                </a:xfrm>
                <a:custGeom>
                  <a:avLst/>
                  <a:gdLst>
                    <a:gd name="T0" fmla="*/ 0 w 1676"/>
                    <a:gd name="T1" fmla="*/ 129 h 879"/>
                    <a:gd name="T2" fmla="*/ 10 w 1676"/>
                    <a:gd name="T3" fmla="*/ 0 h 879"/>
                    <a:gd name="T4" fmla="*/ 195 w 1676"/>
                    <a:gd name="T5" fmla="*/ 13 h 879"/>
                    <a:gd name="T6" fmla="*/ 1015 w 1676"/>
                    <a:gd name="T7" fmla="*/ 52 h 879"/>
                    <a:gd name="T8" fmla="*/ 1631 w 1676"/>
                    <a:gd name="T9" fmla="*/ 52 h 879"/>
                    <a:gd name="T10" fmla="*/ 1634 w 1676"/>
                    <a:gd name="T11" fmla="*/ 178 h 879"/>
                    <a:gd name="T12" fmla="*/ 1676 w 1676"/>
                    <a:gd name="T13" fmla="*/ 452 h 879"/>
                    <a:gd name="T14" fmla="*/ 1667 w 1676"/>
                    <a:gd name="T15" fmla="*/ 879 h 879"/>
                    <a:gd name="T16" fmla="*/ 1615 w 1676"/>
                    <a:gd name="T17" fmla="*/ 857 h 879"/>
                    <a:gd name="T18" fmla="*/ 1532 w 1676"/>
                    <a:gd name="T19" fmla="*/ 802 h 879"/>
                    <a:gd name="T20" fmla="*/ 1499 w 1676"/>
                    <a:gd name="T21" fmla="*/ 818 h 879"/>
                    <a:gd name="T22" fmla="*/ 1392 w 1676"/>
                    <a:gd name="T23" fmla="*/ 828 h 879"/>
                    <a:gd name="T24" fmla="*/ 1284 w 1676"/>
                    <a:gd name="T25" fmla="*/ 864 h 879"/>
                    <a:gd name="T26" fmla="*/ 1242 w 1676"/>
                    <a:gd name="T27" fmla="*/ 823 h 879"/>
                    <a:gd name="T28" fmla="*/ 1188 w 1676"/>
                    <a:gd name="T29" fmla="*/ 833 h 879"/>
                    <a:gd name="T30" fmla="*/ 1178 w 1676"/>
                    <a:gd name="T31" fmla="*/ 804 h 879"/>
                    <a:gd name="T32" fmla="*/ 1140 w 1676"/>
                    <a:gd name="T33" fmla="*/ 831 h 879"/>
                    <a:gd name="T34" fmla="*/ 1133 w 1676"/>
                    <a:gd name="T35" fmla="*/ 865 h 879"/>
                    <a:gd name="T36" fmla="*/ 1119 w 1676"/>
                    <a:gd name="T37" fmla="*/ 818 h 879"/>
                    <a:gd name="T38" fmla="*/ 1081 w 1676"/>
                    <a:gd name="T39" fmla="*/ 843 h 879"/>
                    <a:gd name="T40" fmla="*/ 1020 w 1676"/>
                    <a:gd name="T41" fmla="*/ 795 h 879"/>
                    <a:gd name="T42" fmla="*/ 985 w 1676"/>
                    <a:gd name="T43" fmla="*/ 831 h 879"/>
                    <a:gd name="T44" fmla="*/ 964 w 1676"/>
                    <a:gd name="T45" fmla="*/ 810 h 879"/>
                    <a:gd name="T46" fmla="*/ 936 w 1676"/>
                    <a:gd name="T47" fmla="*/ 752 h 879"/>
                    <a:gd name="T48" fmla="*/ 884 w 1676"/>
                    <a:gd name="T49" fmla="*/ 747 h 879"/>
                    <a:gd name="T50" fmla="*/ 874 w 1676"/>
                    <a:gd name="T51" fmla="*/ 768 h 879"/>
                    <a:gd name="T52" fmla="*/ 840 w 1676"/>
                    <a:gd name="T53" fmla="*/ 742 h 879"/>
                    <a:gd name="T54" fmla="*/ 810 w 1676"/>
                    <a:gd name="T55" fmla="*/ 753 h 879"/>
                    <a:gd name="T56" fmla="*/ 770 w 1676"/>
                    <a:gd name="T57" fmla="*/ 732 h 879"/>
                    <a:gd name="T58" fmla="*/ 722 w 1676"/>
                    <a:gd name="T59" fmla="*/ 726 h 879"/>
                    <a:gd name="T60" fmla="*/ 723 w 1676"/>
                    <a:gd name="T61" fmla="*/ 698 h 879"/>
                    <a:gd name="T62" fmla="*/ 691 w 1676"/>
                    <a:gd name="T63" fmla="*/ 669 h 879"/>
                    <a:gd name="T64" fmla="*/ 679 w 1676"/>
                    <a:gd name="T65" fmla="*/ 688 h 879"/>
                    <a:gd name="T66" fmla="*/ 623 w 1676"/>
                    <a:gd name="T67" fmla="*/ 687 h 879"/>
                    <a:gd name="T68" fmla="*/ 566 w 1676"/>
                    <a:gd name="T69" fmla="*/ 637 h 879"/>
                    <a:gd name="T70" fmla="*/ 584 w 1676"/>
                    <a:gd name="T71" fmla="*/ 162 h 879"/>
                    <a:gd name="T72" fmla="*/ 0 w 1676"/>
                    <a:gd name="T73" fmla="*/ 129 h 8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76"/>
                    <a:gd name="T112" fmla="*/ 0 h 879"/>
                    <a:gd name="T113" fmla="*/ 1676 w 1676"/>
                    <a:gd name="T114" fmla="*/ 879 h 8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76" h="879">
                      <a:moveTo>
                        <a:pt x="0" y="129"/>
                      </a:moveTo>
                      <a:lnTo>
                        <a:pt x="10" y="0"/>
                      </a:lnTo>
                      <a:lnTo>
                        <a:pt x="195" y="13"/>
                      </a:lnTo>
                      <a:lnTo>
                        <a:pt x="1015" y="52"/>
                      </a:lnTo>
                      <a:lnTo>
                        <a:pt x="1631" y="52"/>
                      </a:lnTo>
                      <a:lnTo>
                        <a:pt x="1634" y="178"/>
                      </a:lnTo>
                      <a:lnTo>
                        <a:pt x="1676" y="452"/>
                      </a:lnTo>
                      <a:lnTo>
                        <a:pt x="1667" y="879"/>
                      </a:lnTo>
                      <a:lnTo>
                        <a:pt x="1615" y="857"/>
                      </a:lnTo>
                      <a:lnTo>
                        <a:pt x="1532" y="802"/>
                      </a:lnTo>
                      <a:lnTo>
                        <a:pt x="1499" y="818"/>
                      </a:lnTo>
                      <a:lnTo>
                        <a:pt x="1392" y="828"/>
                      </a:lnTo>
                      <a:lnTo>
                        <a:pt x="1284" y="864"/>
                      </a:lnTo>
                      <a:lnTo>
                        <a:pt x="1242" y="823"/>
                      </a:lnTo>
                      <a:lnTo>
                        <a:pt x="1188" y="833"/>
                      </a:lnTo>
                      <a:lnTo>
                        <a:pt x="1178" y="804"/>
                      </a:lnTo>
                      <a:lnTo>
                        <a:pt x="1140" y="831"/>
                      </a:lnTo>
                      <a:lnTo>
                        <a:pt x="1133" y="865"/>
                      </a:lnTo>
                      <a:lnTo>
                        <a:pt x="1119" y="818"/>
                      </a:lnTo>
                      <a:lnTo>
                        <a:pt x="1081" y="843"/>
                      </a:lnTo>
                      <a:lnTo>
                        <a:pt x="1020" y="795"/>
                      </a:lnTo>
                      <a:lnTo>
                        <a:pt x="985" y="831"/>
                      </a:lnTo>
                      <a:lnTo>
                        <a:pt x="964" y="810"/>
                      </a:lnTo>
                      <a:lnTo>
                        <a:pt x="936" y="752"/>
                      </a:lnTo>
                      <a:lnTo>
                        <a:pt x="884" y="747"/>
                      </a:lnTo>
                      <a:lnTo>
                        <a:pt x="874" y="768"/>
                      </a:lnTo>
                      <a:lnTo>
                        <a:pt x="840" y="742"/>
                      </a:lnTo>
                      <a:lnTo>
                        <a:pt x="810" y="753"/>
                      </a:lnTo>
                      <a:lnTo>
                        <a:pt x="770" y="732"/>
                      </a:lnTo>
                      <a:lnTo>
                        <a:pt x="722" y="726"/>
                      </a:lnTo>
                      <a:lnTo>
                        <a:pt x="723" y="698"/>
                      </a:lnTo>
                      <a:lnTo>
                        <a:pt x="691" y="669"/>
                      </a:lnTo>
                      <a:lnTo>
                        <a:pt x="679" y="688"/>
                      </a:lnTo>
                      <a:lnTo>
                        <a:pt x="623" y="687"/>
                      </a:lnTo>
                      <a:lnTo>
                        <a:pt x="566" y="637"/>
                      </a:lnTo>
                      <a:lnTo>
                        <a:pt x="584" y="162"/>
                      </a:lnTo>
                      <a:lnTo>
                        <a:pt x="0" y="129"/>
                      </a:lnTo>
                      <a:close/>
                    </a:path>
                  </a:pathLst>
                </a:custGeom>
                <a:grpFill/>
                <a:ln w="9525">
                  <a:solidFill>
                    <a:srgbClr val="000000"/>
                  </a:solidFill>
                  <a:prstDash val="solid"/>
                  <a:round/>
                  <a:headEnd/>
                  <a:tailEnd/>
                </a:ln>
              </p:spPr>
              <p:txBody>
                <a:bodyPr/>
                <a:lstStyle/>
                <a:p>
                  <a:endParaRPr lang="en-US"/>
                </a:p>
              </p:txBody>
            </p:sp>
            <p:sp>
              <p:nvSpPr>
                <p:cNvPr id="47" name="Freeform 65"/>
                <p:cNvSpPr>
                  <a:spLocks/>
                </p:cNvSpPr>
                <p:nvPr/>
              </p:nvSpPr>
              <p:spPr bwMode="auto">
                <a:xfrm>
                  <a:off x="437" y="1263"/>
                  <a:ext cx="772" cy="659"/>
                </a:xfrm>
                <a:custGeom>
                  <a:avLst/>
                  <a:gdLst>
                    <a:gd name="T0" fmla="*/ 0 w 1544"/>
                    <a:gd name="T1" fmla="*/ 980 h 1316"/>
                    <a:gd name="T2" fmla="*/ 24 w 1544"/>
                    <a:gd name="T3" fmla="*/ 743 h 1316"/>
                    <a:gd name="T4" fmla="*/ 144 w 1544"/>
                    <a:gd name="T5" fmla="*/ 549 h 1316"/>
                    <a:gd name="T6" fmla="*/ 335 w 1544"/>
                    <a:gd name="T7" fmla="*/ 0 h 1316"/>
                    <a:gd name="T8" fmla="*/ 432 w 1544"/>
                    <a:gd name="T9" fmla="*/ 30 h 1316"/>
                    <a:gd name="T10" fmla="*/ 435 w 1544"/>
                    <a:gd name="T11" fmla="*/ 54 h 1316"/>
                    <a:gd name="T12" fmla="*/ 461 w 1544"/>
                    <a:gd name="T13" fmla="*/ 57 h 1316"/>
                    <a:gd name="T14" fmla="*/ 509 w 1544"/>
                    <a:gd name="T15" fmla="*/ 151 h 1316"/>
                    <a:gd name="T16" fmla="*/ 500 w 1544"/>
                    <a:gd name="T17" fmla="*/ 183 h 1316"/>
                    <a:gd name="T18" fmla="*/ 575 w 1544"/>
                    <a:gd name="T19" fmla="*/ 245 h 1316"/>
                    <a:gd name="T20" fmla="*/ 709 w 1544"/>
                    <a:gd name="T21" fmla="*/ 241 h 1316"/>
                    <a:gd name="T22" fmla="*/ 805 w 1544"/>
                    <a:gd name="T23" fmla="*/ 286 h 1316"/>
                    <a:gd name="T24" fmla="*/ 852 w 1544"/>
                    <a:gd name="T25" fmla="*/ 278 h 1316"/>
                    <a:gd name="T26" fmla="*/ 1149 w 1544"/>
                    <a:gd name="T27" fmla="*/ 286 h 1316"/>
                    <a:gd name="T28" fmla="*/ 1486 w 1544"/>
                    <a:gd name="T29" fmla="*/ 365 h 1316"/>
                    <a:gd name="T30" fmla="*/ 1503 w 1544"/>
                    <a:gd name="T31" fmla="*/ 407 h 1316"/>
                    <a:gd name="T32" fmla="*/ 1544 w 1544"/>
                    <a:gd name="T33" fmla="*/ 468 h 1316"/>
                    <a:gd name="T34" fmla="*/ 1491 w 1544"/>
                    <a:gd name="T35" fmla="*/ 549 h 1316"/>
                    <a:gd name="T36" fmla="*/ 1431 w 1544"/>
                    <a:gd name="T37" fmla="*/ 643 h 1316"/>
                    <a:gd name="T38" fmla="*/ 1358 w 1544"/>
                    <a:gd name="T39" fmla="*/ 714 h 1316"/>
                    <a:gd name="T40" fmla="*/ 1346 w 1544"/>
                    <a:gd name="T41" fmla="*/ 759 h 1316"/>
                    <a:gd name="T42" fmla="*/ 1389 w 1544"/>
                    <a:gd name="T43" fmla="*/ 810 h 1316"/>
                    <a:gd name="T44" fmla="*/ 1342 w 1544"/>
                    <a:gd name="T45" fmla="*/ 917 h 1316"/>
                    <a:gd name="T46" fmla="*/ 1252 w 1544"/>
                    <a:gd name="T47" fmla="*/ 1316 h 1316"/>
                    <a:gd name="T48" fmla="*/ 728 w 1544"/>
                    <a:gd name="T49" fmla="*/ 1185 h 1316"/>
                    <a:gd name="T50" fmla="*/ 0 w 1544"/>
                    <a:gd name="T51" fmla="*/ 980 h 1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4"/>
                    <a:gd name="T79" fmla="*/ 0 h 1316"/>
                    <a:gd name="T80" fmla="*/ 1544 w 1544"/>
                    <a:gd name="T81" fmla="*/ 1316 h 1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4" h="1316">
                      <a:moveTo>
                        <a:pt x="0" y="980"/>
                      </a:moveTo>
                      <a:lnTo>
                        <a:pt x="24" y="743"/>
                      </a:lnTo>
                      <a:lnTo>
                        <a:pt x="144" y="549"/>
                      </a:lnTo>
                      <a:lnTo>
                        <a:pt x="335" y="0"/>
                      </a:lnTo>
                      <a:lnTo>
                        <a:pt x="432" y="30"/>
                      </a:lnTo>
                      <a:lnTo>
                        <a:pt x="435" y="54"/>
                      </a:lnTo>
                      <a:lnTo>
                        <a:pt x="461" y="57"/>
                      </a:lnTo>
                      <a:lnTo>
                        <a:pt x="509" y="151"/>
                      </a:lnTo>
                      <a:lnTo>
                        <a:pt x="500" y="183"/>
                      </a:lnTo>
                      <a:lnTo>
                        <a:pt x="575" y="245"/>
                      </a:lnTo>
                      <a:lnTo>
                        <a:pt x="709" y="241"/>
                      </a:lnTo>
                      <a:lnTo>
                        <a:pt x="805" y="286"/>
                      </a:lnTo>
                      <a:lnTo>
                        <a:pt x="852" y="278"/>
                      </a:lnTo>
                      <a:lnTo>
                        <a:pt x="1149" y="286"/>
                      </a:lnTo>
                      <a:lnTo>
                        <a:pt x="1486" y="365"/>
                      </a:lnTo>
                      <a:lnTo>
                        <a:pt x="1503" y="407"/>
                      </a:lnTo>
                      <a:lnTo>
                        <a:pt x="1544" y="468"/>
                      </a:lnTo>
                      <a:lnTo>
                        <a:pt x="1491" y="549"/>
                      </a:lnTo>
                      <a:lnTo>
                        <a:pt x="1431" y="643"/>
                      </a:lnTo>
                      <a:lnTo>
                        <a:pt x="1358" y="714"/>
                      </a:lnTo>
                      <a:lnTo>
                        <a:pt x="1346" y="759"/>
                      </a:lnTo>
                      <a:lnTo>
                        <a:pt x="1389" y="810"/>
                      </a:lnTo>
                      <a:lnTo>
                        <a:pt x="1342" y="917"/>
                      </a:lnTo>
                      <a:lnTo>
                        <a:pt x="1252" y="1316"/>
                      </a:lnTo>
                      <a:lnTo>
                        <a:pt x="728" y="1185"/>
                      </a:lnTo>
                      <a:lnTo>
                        <a:pt x="0" y="980"/>
                      </a:lnTo>
                      <a:close/>
                    </a:path>
                  </a:pathLst>
                </a:custGeom>
                <a:grpFill/>
                <a:ln w="9525">
                  <a:solidFill>
                    <a:srgbClr val="000000"/>
                  </a:solidFill>
                  <a:prstDash val="solid"/>
                  <a:round/>
                  <a:headEnd/>
                  <a:tailEnd/>
                </a:ln>
              </p:spPr>
              <p:txBody>
                <a:bodyPr/>
                <a:lstStyle/>
                <a:p>
                  <a:endParaRPr lang="en-US"/>
                </a:p>
              </p:txBody>
            </p:sp>
            <p:sp>
              <p:nvSpPr>
                <p:cNvPr id="48" name="Freeform 66"/>
                <p:cNvSpPr>
                  <a:spLocks/>
                </p:cNvSpPr>
                <p:nvPr/>
              </p:nvSpPr>
              <p:spPr bwMode="auto">
                <a:xfrm>
                  <a:off x="4340" y="1951"/>
                  <a:ext cx="564" cy="362"/>
                </a:xfrm>
                <a:custGeom>
                  <a:avLst/>
                  <a:gdLst>
                    <a:gd name="T0" fmla="*/ 0 w 1129"/>
                    <a:gd name="T1" fmla="*/ 178 h 723"/>
                    <a:gd name="T2" fmla="*/ 57 w 1129"/>
                    <a:gd name="T3" fmla="*/ 498 h 723"/>
                    <a:gd name="T4" fmla="*/ 91 w 1129"/>
                    <a:gd name="T5" fmla="*/ 723 h 723"/>
                    <a:gd name="T6" fmla="*/ 281 w 1129"/>
                    <a:gd name="T7" fmla="*/ 693 h 723"/>
                    <a:gd name="T8" fmla="*/ 960 w 1129"/>
                    <a:gd name="T9" fmla="*/ 563 h 723"/>
                    <a:gd name="T10" fmla="*/ 986 w 1129"/>
                    <a:gd name="T11" fmla="*/ 529 h 723"/>
                    <a:gd name="T12" fmla="*/ 1025 w 1129"/>
                    <a:gd name="T13" fmla="*/ 529 h 723"/>
                    <a:gd name="T14" fmla="*/ 1069 w 1129"/>
                    <a:gd name="T15" fmla="*/ 499 h 723"/>
                    <a:gd name="T16" fmla="*/ 1092 w 1129"/>
                    <a:gd name="T17" fmla="*/ 451 h 723"/>
                    <a:gd name="T18" fmla="*/ 1129 w 1129"/>
                    <a:gd name="T19" fmla="*/ 415 h 723"/>
                    <a:gd name="T20" fmla="*/ 1019 w 1129"/>
                    <a:gd name="T21" fmla="*/ 326 h 723"/>
                    <a:gd name="T22" fmla="*/ 1016 w 1129"/>
                    <a:gd name="T23" fmla="*/ 240 h 723"/>
                    <a:gd name="T24" fmla="*/ 1068 w 1129"/>
                    <a:gd name="T25" fmla="*/ 124 h 723"/>
                    <a:gd name="T26" fmla="*/ 993 w 1129"/>
                    <a:gd name="T27" fmla="*/ 85 h 723"/>
                    <a:gd name="T28" fmla="*/ 963 w 1129"/>
                    <a:gd name="T29" fmla="*/ 27 h 723"/>
                    <a:gd name="T30" fmla="*/ 912 w 1129"/>
                    <a:gd name="T31" fmla="*/ 0 h 723"/>
                    <a:gd name="T32" fmla="*/ 164 w 1129"/>
                    <a:gd name="T33" fmla="*/ 142 h 723"/>
                    <a:gd name="T34" fmla="*/ 126 w 1129"/>
                    <a:gd name="T35" fmla="*/ 85 h 723"/>
                    <a:gd name="T36" fmla="*/ 0 w 1129"/>
                    <a:gd name="T37" fmla="*/ 178 h 7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9"/>
                    <a:gd name="T58" fmla="*/ 0 h 723"/>
                    <a:gd name="T59" fmla="*/ 1129 w 1129"/>
                    <a:gd name="T60" fmla="*/ 723 h 7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9" h="723">
                      <a:moveTo>
                        <a:pt x="0" y="178"/>
                      </a:moveTo>
                      <a:lnTo>
                        <a:pt x="57" y="498"/>
                      </a:lnTo>
                      <a:lnTo>
                        <a:pt x="91" y="723"/>
                      </a:lnTo>
                      <a:lnTo>
                        <a:pt x="281" y="693"/>
                      </a:lnTo>
                      <a:lnTo>
                        <a:pt x="960" y="563"/>
                      </a:lnTo>
                      <a:lnTo>
                        <a:pt x="986" y="529"/>
                      </a:lnTo>
                      <a:lnTo>
                        <a:pt x="1025" y="529"/>
                      </a:lnTo>
                      <a:lnTo>
                        <a:pt x="1069" y="499"/>
                      </a:lnTo>
                      <a:lnTo>
                        <a:pt x="1092" y="451"/>
                      </a:lnTo>
                      <a:lnTo>
                        <a:pt x="1129" y="415"/>
                      </a:lnTo>
                      <a:lnTo>
                        <a:pt x="1019" y="326"/>
                      </a:lnTo>
                      <a:lnTo>
                        <a:pt x="1016" y="240"/>
                      </a:lnTo>
                      <a:lnTo>
                        <a:pt x="1068" y="124"/>
                      </a:lnTo>
                      <a:lnTo>
                        <a:pt x="993" y="85"/>
                      </a:lnTo>
                      <a:lnTo>
                        <a:pt x="963" y="27"/>
                      </a:lnTo>
                      <a:lnTo>
                        <a:pt x="912" y="0"/>
                      </a:lnTo>
                      <a:lnTo>
                        <a:pt x="164" y="142"/>
                      </a:lnTo>
                      <a:lnTo>
                        <a:pt x="126" y="85"/>
                      </a:lnTo>
                      <a:lnTo>
                        <a:pt x="0" y="178"/>
                      </a:lnTo>
                      <a:close/>
                    </a:path>
                  </a:pathLst>
                </a:custGeom>
                <a:grpFill/>
                <a:ln w="9525">
                  <a:solidFill>
                    <a:srgbClr val="000000"/>
                  </a:solidFill>
                  <a:prstDash val="solid"/>
                  <a:round/>
                  <a:headEnd/>
                  <a:tailEnd/>
                </a:ln>
              </p:spPr>
              <p:txBody>
                <a:bodyPr/>
                <a:lstStyle/>
                <a:p>
                  <a:endParaRPr lang="en-US"/>
                </a:p>
              </p:txBody>
            </p:sp>
            <p:sp>
              <p:nvSpPr>
                <p:cNvPr id="49" name="Freeform 67"/>
                <p:cNvSpPr>
                  <a:spLocks/>
                </p:cNvSpPr>
                <p:nvPr/>
              </p:nvSpPr>
              <p:spPr bwMode="auto">
                <a:xfrm>
                  <a:off x="4202" y="2876"/>
                  <a:ext cx="493" cy="377"/>
                </a:xfrm>
                <a:custGeom>
                  <a:avLst/>
                  <a:gdLst>
                    <a:gd name="T0" fmla="*/ 0 w 985"/>
                    <a:gd name="T1" fmla="*/ 176 h 755"/>
                    <a:gd name="T2" fmla="*/ 40 w 985"/>
                    <a:gd name="T3" fmla="*/ 101 h 755"/>
                    <a:gd name="T4" fmla="*/ 182 w 985"/>
                    <a:gd name="T5" fmla="*/ 30 h 755"/>
                    <a:gd name="T6" fmla="*/ 445 w 985"/>
                    <a:gd name="T7" fmla="*/ 0 h 755"/>
                    <a:gd name="T8" fmla="*/ 553 w 985"/>
                    <a:gd name="T9" fmla="*/ 70 h 755"/>
                    <a:gd name="T10" fmla="*/ 723 w 985"/>
                    <a:gd name="T11" fmla="*/ 46 h 755"/>
                    <a:gd name="T12" fmla="*/ 985 w 985"/>
                    <a:gd name="T13" fmla="*/ 231 h 755"/>
                    <a:gd name="T14" fmla="*/ 908 w 985"/>
                    <a:gd name="T15" fmla="*/ 319 h 755"/>
                    <a:gd name="T16" fmla="*/ 869 w 985"/>
                    <a:gd name="T17" fmla="*/ 378 h 755"/>
                    <a:gd name="T18" fmla="*/ 876 w 985"/>
                    <a:gd name="T19" fmla="*/ 436 h 755"/>
                    <a:gd name="T20" fmla="*/ 806 w 985"/>
                    <a:gd name="T21" fmla="*/ 496 h 755"/>
                    <a:gd name="T22" fmla="*/ 751 w 985"/>
                    <a:gd name="T23" fmla="*/ 577 h 755"/>
                    <a:gd name="T24" fmla="*/ 678 w 985"/>
                    <a:gd name="T25" fmla="*/ 623 h 755"/>
                    <a:gd name="T26" fmla="*/ 645 w 985"/>
                    <a:gd name="T27" fmla="*/ 630 h 755"/>
                    <a:gd name="T28" fmla="*/ 630 w 985"/>
                    <a:gd name="T29" fmla="*/ 683 h 755"/>
                    <a:gd name="T30" fmla="*/ 588 w 985"/>
                    <a:gd name="T31" fmla="*/ 654 h 755"/>
                    <a:gd name="T32" fmla="*/ 625 w 985"/>
                    <a:gd name="T33" fmla="*/ 703 h 755"/>
                    <a:gd name="T34" fmla="*/ 590 w 985"/>
                    <a:gd name="T35" fmla="*/ 755 h 755"/>
                    <a:gd name="T36" fmla="*/ 554 w 985"/>
                    <a:gd name="T37" fmla="*/ 745 h 755"/>
                    <a:gd name="T38" fmla="*/ 529 w 985"/>
                    <a:gd name="T39" fmla="*/ 716 h 755"/>
                    <a:gd name="T40" fmla="*/ 487 w 985"/>
                    <a:gd name="T41" fmla="*/ 643 h 755"/>
                    <a:gd name="T42" fmla="*/ 466 w 985"/>
                    <a:gd name="T43" fmla="*/ 632 h 755"/>
                    <a:gd name="T44" fmla="*/ 417 w 985"/>
                    <a:gd name="T45" fmla="*/ 532 h 755"/>
                    <a:gd name="T46" fmla="*/ 347 w 985"/>
                    <a:gd name="T47" fmla="*/ 490 h 755"/>
                    <a:gd name="T48" fmla="*/ 300 w 985"/>
                    <a:gd name="T49" fmla="*/ 423 h 755"/>
                    <a:gd name="T50" fmla="*/ 183 w 985"/>
                    <a:gd name="T51" fmla="*/ 337 h 755"/>
                    <a:gd name="T52" fmla="*/ 127 w 985"/>
                    <a:gd name="T53" fmla="*/ 259 h 755"/>
                    <a:gd name="T54" fmla="*/ 0 w 985"/>
                    <a:gd name="T55" fmla="*/ 176 h 7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85"/>
                    <a:gd name="T85" fmla="*/ 0 h 755"/>
                    <a:gd name="T86" fmla="*/ 985 w 985"/>
                    <a:gd name="T87" fmla="*/ 755 h 7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85" h="755">
                      <a:moveTo>
                        <a:pt x="0" y="176"/>
                      </a:moveTo>
                      <a:lnTo>
                        <a:pt x="40" y="101"/>
                      </a:lnTo>
                      <a:lnTo>
                        <a:pt x="182" y="30"/>
                      </a:lnTo>
                      <a:lnTo>
                        <a:pt x="445" y="0"/>
                      </a:lnTo>
                      <a:lnTo>
                        <a:pt x="553" y="70"/>
                      </a:lnTo>
                      <a:lnTo>
                        <a:pt x="723" y="46"/>
                      </a:lnTo>
                      <a:lnTo>
                        <a:pt x="985" y="231"/>
                      </a:lnTo>
                      <a:lnTo>
                        <a:pt x="908" y="319"/>
                      </a:lnTo>
                      <a:lnTo>
                        <a:pt x="869" y="378"/>
                      </a:lnTo>
                      <a:lnTo>
                        <a:pt x="876" y="436"/>
                      </a:lnTo>
                      <a:lnTo>
                        <a:pt x="806" y="496"/>
                      </a:lnTo>
                      <a:lnTo>
                        <a:pt x="751" y="577"/>
                      </a:lnTo>
                      <a:lnTo>
                        <a:pt x="678" y="623"/>
                      </a:lnTo>
                      <a:lnTo>
                        <a:pt x="645" y="630"/>
                      </a:lnTo>
                      <a:lnTo>
                        <a:pt x="630" y="683"/>
                      </a:lnTo>
                      <a:lnTo>
                        <a:pt x="588" y="654"/>
                      </a:lnTo>
                      <a:lnTo>
                        <a:pt x="625" y="703"/>
                      </a:lnTo>
                      <a:lnTo>
                        <a:pt x="590" y="755"/>
                      </a:lnTo>
                      <a:lnTo>
                        <a:pt x="554" y="745"/>
                      </a:lnTo>
                      <a:lnTo>
                        <a:pt x="529" y="716"/>
                      </a:lnTo>
                      <a:lnTo>
                        <a:pt x="487" y="643"/>
                      </a:lnTo>
                      <a:lnTo>
                        <a:pt x="466" y="632"/>
                      </a:lnTo>
                      <a:lnTo>
                        <a:pt x="417" y="532"/>
                      </a:lnTo>
                      <a:lnTo>
                        <a:pt x="347" y="490"/>
                      </a:lnTo>
                      <a:lnTo>
                        <a:pt x="300" y="423"/>
                      </a:lnTo>
                      <a:lnTo>
                        <a:pt x="183" y="337"/>
                      </a:lnTo>
                      <a:lnTo>
                        <a:pt x="127" y="259"/>
                      </a:lnTo>
                      <a:lnTo>
                        <a:pt x="0" y="176"/>
                      </a:lnTo>
                      <a:close/>
                    </a:path>
                  </a:pathLst>
                </a:custGeom>
                <a:grpFill/>
                <a:ln w="9525">
                  <a:solidFill>
                    <a:srgbClr val="000000"/>
                  </a:solidFill>
                  <a:prstDash val="solid"/>
                  <a:round/>
                  <a:headEnd/>
                  <a:tailEnd/>
                </a:ln>
              </p:spPr>
              <p:txBody>
                <a:bodyPr/>
                <a:lstStyle/>
                <a:p>
                  <a:endParaRPr lang="en-US"/>
                </a:p>
              </p:txBody>
            </p:sp>
            <p:sp>
              <p:nvSpPr>
                <p:cNvPr id="50" name="Freeform 68"/>
                <p:cNvSpPr>
                  <a:spLocks/>
                </p:cNvSpPr>
                <p:nvPr/>
              </p:nvSpPr>
              <p:spPr bwMode="auto">
                <a:xfrm>
                  <a:off x="2230" y="1626"/>
                  <a:ext cx="681" cy="458"/>
                </a:xfrm>
                <a:custGeom>
                  <a:avLst/>
                  <a:gdLst>
                    <a:gd name="T0" fmla="*/ 0 w 1361"/>
                    <a:gd name="T1" fmla="*/ 716 h 915"/>
                    <a:gd name="T2" fmla="*/ 43 w 1361"/>
                    <a:gd name="T3" fmla="*/ 228 h 915"/>
                    <a:gd name="T4" fmla="*/ 67 w 1361"/>
                    <a:gd name="T5" fmla="*/ 0 h 915"/>
                    <a:gd name="T6" fmla="*/ 669 w 1361"/>
                    <a:gd name="T7" fmla="*/ 45 h 915"/>
                    <a:gd name="T8" fmla="*/ 1343 w 1361"/>
                    <a:gd name="T9" fmla="*/ 67 h 915"/>
                    <a:gd name="T10" fmla="*/ 1298 w 1361"/>
                    <a:gd name="T11" fmla="*/ 151 h 915"/>
                    <a:gd name="T12" fmla="*/ 1361 w 1361"/>
                    <a:gd name="T13" fmla="*/ 215 h 915"/>
                    <a:gd name="T14" fmla="*/ 1358 w 1361"/>
                    <a:gd name="T15" fmla="*/ 664 h 915"/>
                    <a:gd name="T16" fmla="*/ 1333 w 1361"/>
                    <a:gd name="T17" fmla="*/ 663 h 915"/>
                    <a:gd name="T18" fmla="*/ 1334 w 1361"/>
                    <a:gd name="T19" fmla="*/ 721 h 915"/>
                    <a:gd name="T20" fmla="*/ 1356 w 1361"/>
                    <a:gd name="T21" fmla="*/ 766 h 915"/>
                    <a:gd name="T22" fmla="*/ 1343 w 1361"/>
                    <a:gd name="T23" fmla="*/ 807 h 915"/>
                    <a:gd name="T24" fmla="*/ 1356 w 1361"/>
                    <a:gd name="T25" fmla="*/ 915 h 915"/>
                    <a:gd name="T26" fmla="*/ 1326 w 1361"/>
                    <a:gd name="T27" fmla="*/ 906 h 915"/>
                    <a:gd name="T28" fmla="*/ 1292 w 1361"/>
                    <a:gd name="T29" fmla="*/ 864 h 915"/>
                    <a:gd name="T30" fmla="*/ 1226 w 1361"/>
                    <a:gd name="T31" fmla="*/ 836 h 915"/>
                    <a:gd name="T32" fmla="*/ 1170 w 1361"/>
                    <a:gd name="T33" fmla="*/ 822 h 915"/>
                    <a:gd name="T34" fmla="*/ 1053 w 1361"/>
                    <a:gd name="T35" fmla="*/ 827 h 915"/>
                    <a:gd name="T36" fmla="*/ 987 w 1361"/>
                    <a:gd name="T37" fmla="*/ 778 h 915"/>
                    <a:gd name="T38" fmla="*/ 0 w 1361"/>
                    <a:gd name="T39" fmla="*/ 716 h 9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1"/>
                    <a:gd name="T61" fmla="*/ 0 h 915"/>
                    <a:gd name="T62" fmla="*/ 1361 w 1361"/>
                    <a:gd name="T63" fmla="*/ 915 h 9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1" h="915">
                      <a:moveTo>
                        <a:pt x="0" y="716"/>
                      </a:moveTo>
                      <a:lnTo>
                        <a:pt x="43" y="228"/>
                      </a:lnTo>
                      <a:lnTo>
                        <a:pt x="67" y="0"/>
                      </a:lnTo>
                      <a:lnTo>
                        <a:pt x="669" y="45"/>
                      </a:lnTo>
                      <a:lnTo>
                        <a:pt x="1343" y="67"/>
                      </a:lnTo>
                      <a:lnTo>
                        <a:pt x="1298" y="151"/>
                      </a:lnTo>
                      <a:lnTo>
                        <a:pt x="1361" y="215"/>
                      </a:lnTo>
                      <a:lnTo>
                        <a:pt x="1358" y="664"/>
                      </a:lnTo>
                      <a:lnTo>
                        <a:pt x="1333" y="663"/>
                      </a:lnTo>
                      <a:lnTo>
                        <a:pt x="1334" y="721"/>
                      </a:lnTo>
                      <a:lnTo>
                        <a:pt x="1356" y="766"/>
                      </a:lnTo>
                      <a:lnTo>
                        <a:pt x="1343" y="807"/>
                      </a:lnTo>
                      <a:lnTo>
                        <a:pt x="1356" y="915"/>
                      </a:lnTo>
                      <a:lnTo>
                        <a:pt x="1326" y="906"/>
                      </a:lnTo>
                      <a:lnTo>
                        <a:pt x="1292" y="864"/>
                      </a:lnTo>
                      <a:lnTo>
                        <a:pt x="1226" y="836"/>
                      </a:lnTo>
                      <a:lnTo>
                        <a:pt x="1170" y="822"/>
                      </a:lnTo>
                      <a:lnTo>
                        <a:pt x="1053" y="827"/>
                      </a:lnTo>
                      <a:lnTo>
                        <a:pt x="987" y="778"/>
                      </a:lnTo>
                      <a:lnTo>
                        <a:pt x="0" y="716"/>
                      </a:lnTo>
                      <a:close/>
                    </a:path>
                  </a:pathLst>
                </a:custGeom>
                <a:grpFill/>
                <a:ln w="9525">
                  <a:solidFill>
                    <a:srgbClr val="000000"/>
                  </a:solidFill>
                  <a:prstDash val="solid"/>
                  <a:round/>
                  <a:headEnd/>
                  <a:tailEnd/>
                </a:ln>
              </p:spPr>
              <p:txBody>
                <a:bodyPr/>
                <a:lstStyle/>
                <a:p>
                  <a:endParaRPr lang="en-US"/>
                </a:p>
              </p:txBody>
            </p:sp>
            <p:sp>
              <p:nvSpPr>
                <p:cNvPr id="51" name="Freeform 69"/>
                <p:cNvSpPr>
                  <a:spLocks/>
                </p:cNvSpPr>
                <p:nvPr/>
              </p:nvSpPr>
              <p:spPr bwMode="auto">
                <a:xfrm>
                  <a:off x="3512" y="2710"/>
                  <a:ext cx="826" cy="281"/>
                </a:xfrm>
                <a:custGeom>
                  <a:avLst/>
                  <a:gdLst>
                    <a:gd name="T0" fmla="*/ 0 w 1650"/>
                    <a:gd name="T1" fmla="*/ 561 h 561"/>
                    <a:gd name="T2" fmla="*/ 26 w 1650"/>
                    <a:gd name="T3" fmla="*/ 462 h 561"/>
                    <a:gd name="T4" fmla="*/ 17 w 1650"/>
                    <a:gd name="T5" fmla="*/ 453 h 561"/>
                    <a:gd name="T6" fmla="*/ 66 w 1650"/>
                    <a:gd name="T7" fmla="*/ 416 h 561"/>
                    <a:gd name="T8" fmla="*/ 109 w 1650"/>
                    <a:gd name="T9" fmla="*/ 326 h 561"/>
                    <a:gd name="T10" fmla="*/ 94 w 1650"/>
                    <a:gd name="T11" fmla="*/ 307 h 561"/>
                    <a:gd name="T12" fmla="*/ 115 w 1650"/>
                    <a:gd name="T13" fmla="*/ 267 h 561"/>
                    <a:gd name="T14" fmla="*/ 119 w 1650"/>
                    <a:gd name="T15" fmla="*/ 217 h 561"/>
                    <a:gd name="T16" fmla="*/ 148 w 1650"/>
                    <a:gd name="T17" fmla="*/ 180 h 561"/>
                    <a:gd name="T18" fmla="*/ 410 w 1650"/>
                    <a:gd name="T19" fmla="*/ 163 h 561"/>
                    <a:gd name="T20" fmla="*/ 406 w 1650"/>
                    <a:gd name="T21" fmla="*/ 121 h 561"/>
                    <a:gd name="T22" fmla="*/ 489 w 1650"/>
                    <a:gd name="T23" fmla="*/ 123 h 561"/>
                    <a:gd name="T24" fmla="*/ 1264 w 1650"/>
                    <a:gd name="T25" fmla="*/ 51 h 561"/>
                    <a:gd name="T26" fmla="*/ 1650 w 1650"/>
                    <a:gd name="T27" fmla="*/ 0 h 561"/>
                    <a:gd name="T28" fmla="*/ 1643 w 1650"/>
                    <a:gd name="T29" fmla="*/ 55 h 561"/>
                    <a:gd name="T30" fmla="*/ 1615 w 1650"/>
                    <a:gd name="T31" fmla="*/ 72 h 561"/>
                    <a:gd name="T32" fmla="*/ 1583 w 1650"/>
                    <a:gd name="T33" fmla="*/ 132 h 561"/>
                    <a:gd name="T34" fmla="*/ 1557 w 1650"/>
                    <a:gd name="T35" fmla="*/ 128 h 561"/>
                    <a:gd name="T36" fmla="*/ 1525 w 1650"/>
                    <a:gd name="T37" fmla="*/ 144 h 561"/>
                    <a:gd name="T38" fmla="*/ 1506 w 1650"/>
                    <a:gd name="T39" fmla="*/ 175 h 561"/>
                    <a:gd name="T40" fmla="*/ 1477 w 1650"/>
                    <a:gd name="T41" fmla="*/ 158 h 561"/>
                    <a:gd name="T42" fmla="*/ 1433 w 1650"/>
                    <a:gd name="T43" fmla="*/ 195 h 561"/>
                    <a:gd name="T44" fmla="*/ 1428 w 1650"/>
                    <a:gd name="T45" fmla="*/ 227 h 561"/>
                    <a:gd name="T46" fmla="*/ 1239 w 1650"/>
                    <a:gd name="T47" fmla="*/ 338 h 561"/>
                    <a:gd name="T48" fmla="*/ 1230 w 1650"/>
                    <a:gd name="T49" fmla="*/ 380 h 561"/>
                    <a:gd name="T50" fmla="*/ 1180 w 1650"/>
                    <a:gd name="T51" fmla="*/ 404 h 561"/>
                    <a:gd name="T52" fmla="*/ 1181 w 1650"/>
                    <a:gd name="T53" fmla="*/ 459 h 561"/>
                    <a:gd name="T54" fmla="*/ 925 w 1650"/>
                    <a:gd name="T55" fmla="*/ 493 h 561"/>
                    <a:gd name="T56" fmla="*/ 413 w 1650"/>
                    <a:gd name="T57" fmla="*/ 535 h 561"/>
                    <a:gd name="T58" fmla="*/ 0 w 1650"/>
                    <a:gd name="T59" fmla="*/ 561 h 5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0"/>
                    <a:gd name="T91" fmla="*/ 0 h 561"/>
                    <a:gd name="T92" fmla="*/ 1650 w 1650"/>
                    <a:gd name="T93" fmla="*/ 561 h 5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0" h="561">
                      <a:moveTo>
                        <a:pt x="0" y="561"/>
                      </a:moveTo>
                      <a:lnTo>
                        <a:pt x="26" y="462"/>
                      </a:lnTo>
                      <a:lnTo>
                        <a:pt x="17" y="453"/>
                      </a:lnTo>
                      <a:lnTo>
                        <a:pt x="66" y="416"/>
                      </a:lnTo>
                      <a:lnTo>
                        <a:pt x="109" y="326"/>
                      </a:lnTo>
                      <a:lnTo>
                        <a:pt x="94" y="307"/>
                      </a:lnTo>
                      <a:lnTo>
                        <a:pt x="115" y="267"/>
                      </a:lnTo>
                      <a:lnTo>
                        <a:pt x="119" y="217"/>
                      </a:lnTo>
                      <a:lnTo>
                        <a:pt x="148" y="180"/>
                      </a:lnTo>
                      <a:lnTo>
                        <a:pt x="410" y="163"/>
                      </a:lnTo>
                      <a:lnTo>
                        <a:pt x="406" y="121"/>
                      </a:lnTo>
                      <a:lnTo>
                        <a:pt x="489" y="123"/>
                      </a:lnTo>
                      <a:lnTo>
                        <a:pt x="1264" y="51"/>
                      </a:lnTo>
                      <a:lnTo>
                        <a:pt x="1650" y="0"/>
                      </a:lnTo>
                      <a:lnTo>
                        <a:pt x="1643" y="55"/>
                      </a:lnTo>
                      <a:lnTo>
                        <a:pt x="1615" y="72"/>
                      </a:lnTo>
                      <a:lnTo>
                        <a:pt x="1583" y="132"/>
                      </a:lnTo>
                      <a:lnTo>
                        <a:pt x="1557" y="128"/>
                      </a:lnTo>
                      <a:lnTo>
                        <a:pt x="1525" y="144"/>
                      </a:lnTo>
                      <a:lnTo>
                        <a:pt x="1506" y="175"/>
                      </a:lnTo>
                      <a:lnTo>
                        <a:pt x="1477" y="158"/>
                      </a:lnTo>
                      <a:lnTo>
                        <a:pt x="1433" y="195"/>
                      </a:lnTo>
                      <a:lnTo>
                        <a:pt x="1428" y="227"/>
                      </a:lnTo>
                      <a:lnTo>
                        <a:pt x="1239" y="338"/>
                      </a:lnTo>
                      <a:lnTo>
                        <a:pt x="1230" y="380"/>
                      </a:lnTo>
                      <a:lnTo>
                        <a:pt x="1180" y="404"/>
                      </a:lnTo>
                      <a:lnTo>
                        <a:pt x="1181" y="459"/>
                      </a:lnTo>
                      <a:lnTo>
                        <a:pt x="925" y="493"/>
                      </a:lnTo>
                      <a:lnTo>
                        <a:pt x="413" y="535"/>
                      </a:lnTo>
                      <a:lnTo>
                        <a:pt x="0" y="561"/>
                      </a:lnTo>
                      <a:close/>
                    </a:path>
                  </a:pathLst>
                </a:custGeom>
                <a:grpFill/>
                <a:ln w="9525">
                  <a:solidFill>
                    <a:srgbClr val="000000"/>
                  </a:solidFill>
                  <a:prstDash val="solid"/>
                  <a:round/>
                  <a:headEnd/>
                  <a:tailEnd/>
                </a:ln>
              </p:spPr>
              <p:txBody>
                <a:bodyPr/>
                <a:lstStyle/>
                <a:p>
                  <a:endParaRPr lang="en-US"/>
                </a:p>
              </p:txBody>
            </p:sp>
            <p:sp>
              <p:nvSpPr>
                <p:cNvPr id="52" name="Freeform 70"/>
                <p:cNvSpPr>
                  <a:spLocks/>
                </p:cNvSpPr>
                <p:nvPr/>
              </p:nvSpPr>
              <p:spPr bwMode="auto">
                <a:xfrm>
                  <a:off x="1842" y="2794"/>
                  <a:ext cx="1355" cy="1315"/>
                </a:xfrm>
                <a:custGeom>
                  <a:avLst/>
                  <a:gdLst>
                    <a:gd name="T0" fmla="*/ 54 w 2710"/>
                    <a:gd name="T1" fmla="*/ 1032 h 2629"/>
                    <a:gd name="T2" fmla="*/ 1422 w 2710"/>
                    <a:gd name="T3" fmla="*/ 33 h 2629"/>
                    <a:gd name="T4" fmla="*/ 1517 w 2710"/>
                    <a:gd name="T5" fmla="*/ 559 h 2629"/>
                    <a:gd name="T6" fmla="*/ 1560 w 2710"/>
                    <a:gd name="T7" fmla="*/ 597 h 2629"/>
                    <a:gd name="T8" fmla="*/ 1678 w 2710"/>
                    <a:gd name="T9" fmla="*/ 613 h 2629"/>
                    <a:gd name="T10" fmla="*/ 1774 w 2710"/>
                    <a:gd name="T11" fmla="*/ 623 h 2629"/>
                    <a:gd name="T12" fmla="*/ 1858 w 2710"/>
                    <a:gd name="T13" fmla="*/ 666 h 2629"/>
                    <a:gd name="T14" fmla="*/ 1971 w 2710"/>
                    <a:gd name="T15" fmla="*/ 736 h 2629"/>
                    <a:gd name="T16" fmla="*/ 2026 w 2710"/>
                    <a:gd name="T17" fmla="*/ 704 h 2629"/>
                    <a:gd name="T18" fmla="*/ 2230 w 2710"/>
                    <a:gd name="T19" fmla="*/ 699 h 2629"/>
                    <a:gd name="T20" fmla="*/ 2453 w 2710"/>
                    <a:gd name="T21" fmla="*/ 728 h 2629"/>
                    <a:gd name="T22" fmla="*/ 2594 w 2710"/>
                    <a:gd name="T23" fmla="*/ 771 h 2629"/>
                    <a:gd name="T24" fmla="*/ 2639 w 2710"/>
                    <a:gd name="T25" fmla="*/ 1192 h 2629"/>
                    <a:gd name="T26" fmla="*/ 2708 w 2710"/>
                    <a:gd name="T27" fmla="*/ 1429 h 2629"/>
                    <a:gd name="T28" fmla="*/ 2687 w 2710"/>
                    <a:gd name="T29" fmla="*/ 1585 h 2629"/>
                    <a:gd name="T30" fmla="*/ 2635 w 2710"/>
                    <a:gd name="T31" fmla="*/ 1688 h 2629"/>
                    <a:gd name="T32" fmla="*/ 2459 w 2710"/>
                    <a:gd name="T33" fmla="*/ 1793 h 2629"/>
                    <a:gd name="T34" fmla="*/ 2470 w 2710"/>
                    <a:gd name="T35" fmla="*/ 1685 h 2629"/>
                    <a:gd name="T36" fmla="*/ 2403 w 2710"/>
                    <a:gd name="T37" fmla="*/ 1755 h 2629"/>
                    <a:gd name="T38" fmla="*/ 2391 w 2710"/>
                    <a:gd name="T39" fmla="*/ 1836 h 2629"/>
                    <a:gd name="T40" fmla="*/ 2113 w 2710"/>
                    <a:gd name="T41" fmla="*/ 2034 h 2629"/>
                    <a:gd name="T42" fmla="*/ 2142 w 2710"/>
                    <a:gd name="T43" fmla="*/ 1990 h 2629"/>
                    <a:gd name="T44" fmla="*/ 2100 w 2710"/>
                    <a:gd name="T45" fmla="*/ 1956 h 2629"/>
                    <a:gd name="T46" fmla="*/ 2053 w 2710"/>
                    <a:gd name="T47" fmla="*/ 1989 h 2629"/>
                    <a:gd name="T48" fmla="*/ 2022 w 2710"/>
                    <a:gd name="T49" fmla="*/ 2011 h 2629"/>
                    <a:gd name="T50" fmla="*/ 1930 w 2710"/>
                    <a:gd name="T51" fmla="*/ 2086 h 2629"/>
                    <a:gd name="T52" fmla="*/ 1856 w 2710"/>
                    <a:gd name="T53" fmla="*/ 2162 h 2629"/>
                    <a:gd name="T54" fmla="*/ 1909 w 2710"/>
                    <a:gd name="T55" fmla="*/ 2205 h 2629"/>
                    <a:gd name="T56" fmla="*/ 1862 w 2710"/>
                    <a:gd name="T57" fmla="*/ 2269 h 2629"/>
                    <a:gd name="T58" fmla="*/ 1807 w 2710"/>
                    <a:gd name="T59" fmla="*/ 2304 h 2629"/>
                    <a:gd name="T60" fmla="*/ 1870 w 2710"/>
                    <a:gd name="T61" fmla="*/ 2514 h 2629"/>
                    <a:gd name="T62" fmla="*/ 1776 w 2710"/>
                    <a:gd name="T63" fmla="*/ 2595 h 2629"/>
                    <a:gd name="T64" fmla="*/ 1507 w 2710"/>
                    <a:gd name="T65" fmla="*/ 2506 h 2629"/>
                    <a:gd name="T66" fmla="*/ 1434 w 2710"/>
                    <a:gd name="T67" fmla="*/ 2353 h 2629"/>
                    <a:gd name="T68" fmla="*/ 1419 w 2710"/>
                    <a:gd name="T69" fmla="*/ 2216 h 2629"/>
                    <a:gd name="T70" fmla="*/ 1169 w 2710"/>
                    <a:gd name="T71" fmla="*/ 1800 h 2629"/>
                    <a:gd name="T72" fmla="*/ 973 w 2710"/>
                    <a:gd name="T73" fmla="*/ 1662 h 2629"/>
                    <a:gd name="T74" fmla="*/ 836 w 2710"/>
                    <a:gd name="T75" fmla="*/ 1654 h 2629"/>
                    <a:gd name="T76" fmla="*/ 666 w 2710"/>
                    <a:gd name="T77" fmla="*/ 1832 h 2629"/>
                    <a:gd name="T78" fmla="*/ 485 w 2710"/>
                    <a:gd name="T79" fmla="*/ 1737 h 2629"/>
                    <a:gd name="T80" fmla="*/ 359 w 2710"/>
                    <a:gd name="T81" fmla="*/ 1501 h 2629"/>
                    <a:gd name="T82" fmla="*/ 120 w 2710"/>
                    <a:gd name="T83" fmla="*/ 1189 h 2629"/>
                    <a:gd name="T84" fmla="*/ 15 w 2710"/>
                    <a:gd name="T85" fmla="*/ 1080 h 26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10"/>
                    <a:gd name="T130" fmla="*/ 0 h 2629"/>
                    <a:gd name="T131" fmla="*/ 2710 w 2710"/>
                    <a:gd name="T132" fmla="*/ 2629 h 26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10" h="2629">
                      <a:moveTo>
                        <a:pt x="15" y="1080"/>
                      </a:moveTo>
                      <a:lnTo>
                        <a:pt x="0" y="1028"/>
                      </a:lnTo>
                      <a:lnTo>
                        <a:pt x="54" y="1032"/>
                      </a:lnTo>
                      <a:lnTo>
                        <a:pt x="737" y="1099"/>
                      </a:lnTo>
                      <a:lnTo>
                        <a:pt x="838" y="0"/>
                      </a:lnTo>
                      <a:lnTo>
                        <a:pt x="1422" y="33"/>
                      </a:lnTo>
                      <a:lnTo>
                        <a:pt x="1404" y="508"/>
                      </a:lnTo>
                      <a:lnTo>
                        <a:pt x="1461" y="558"/>
                      </a:lnTo>
                      <a:lnTo>
                        <a:pt x="1517" y="559"/>
                      </a:lnTo>
                      <a:lnTo>
                        <a:pt x="1529" y="540"/>
                      </a:lnTo>
                      <a:lnTo>
                        <a:pt x="1561" y="569"/>
                      </a:lnTo>
                      <a:lnTo>
                        <a:pt x="1560" y="597"/>
                      </a:lnTo>
                      <a:lnTo>
                        <a:pt x="1608" y="603"/>
                      </a:lnTo>
                      <a:lnTo>
                        <a:pt x="1648" y="624"/>
                      </a:lnTo>
                      <a:lnTo>
                        <a:pt x="1678" y="613"/>
                      </a:lnTo>
                      <a:lnTo>
                        <a:pt x="1712" y="639"/>
                      </a:lnTo>
                      <a:lnTo>
                        <a:pt x="1722" y="618"/>
                      </a:lnTo>
                      <a:lnTo>
                        <a:pt x="1774" y="623"/>
                      </a:lnTo>
                      <a:lnTo>
                        <a:pt x="1802" y="681"/>
                      </a:lnTo>
                      <a:lnTo>
                        <a:pt x="1823" y="702"/>
                      </a:lnTo>
                      <a:lnTo>
                        <a:pt x="1858" y="666"/>
                      </a:lnTo>
                      <a:lnTo>
                        <a:pt x="1919" y="714"/>
                      </a:lnTo>
                      <a:lnTo>
                        <a:pt x="1957" y="689"/>
                      </a:lnTo>
                      <a:lnTo>
                        <a:pt x="1971" y="736"/>
                      </a:lnTo>
                      <a:lnTo>
                        <a:pt x="1978" y="702"/>
                      </a:lnTo>
                      <a:lnTo>
                        <a:pt x="2016" y="675"/>
                      </a:lnTo>
                      <a:lnTo>
                        <a:pt x="2026" y="704"/>
                      </a:lnTo>
                      <a:lnTo>
                        <a:pt x="2080" y="694"/>
                      </a:lnTo>
                      <a:lnTo>
                        <a:pt x="2122" y="735"/>
                      </a:lnTo>
                      <a:lnTo>
                        <a:pt x="2230" y="699"/>
                      </a:lnTo>
                      <a:lnTo>
                        <a:pt x="2337" y="689"/>
                      </a:lnTo>
                      <a:lnTo>
                        <a:pt x="2370" y="673"/>
                      </a:lnTo>
                      <a:lnTo>
                        <a:pt x="2453" y="728"/>
                      </a:lnTo>
                      <a:lnTo>
                        <a:pt x="2505" y="750"/>
                      </a:lnTo>
                      <a:lnTo>
                        <a:pt x="2524" y="773"/>
                      </a:lnTo>
                      <a:lnTo>
                        <a:pt x="2594" y="771"/>
                      </a:lnTo>
                      <a:lnTo>
                        <a:pt x="2598" y="903"/>
                      </a:lnTo>
                      <a:lnTo>
                        <a:pt x="2610" y="1158"/>
                      </a:lnTo>
                      <a:lnTo>
                        <a:pt x="2639" y="1192"/>
                      </a:lnTo>
                      <a:lnTo>
                        <a:pt x="2650" y="1259"/>
                      </a:lnTo>
                      <a:lnTo>
                        <a:pt x="2710" y="1349"/>
                      </a:lnTo>
                      <a:lnTo>
                        <a:pt x="2708" y="1429"/>
                      </a:lnTo>
                      <a:lnTo>
                        <a:pt x="2671" y="1500"/>
                      </a:lnTo>
                      <a:lnTo>
                        <a:pt x="2674" y="1541"/>
                      </a:lnTo>
                      <a:lnTo>
                        <a:pt x="2687" y="1585"/>
                      </a:lnTo>
                      <a:lnTo>
                        <a:pt x="2681" y="1626"/>
                      </a:lnTo>
                      <a:lnTo>
                        <a:pt x="2663" y="1654"/>
                      </a:lnTo>
                      <a:lnTo>
                        <a:pt x="2635" y="1688"/>
                      </a:lnTo>
                      <a:lnTo>
                        <a:pt x="2652" y="1707"/>
                      </a:lnTo>
                      <a:lnTo>
                        <a:pt x="2544" y="1744"/>
                      </a:lnTo>
                      <a:lnTo>
                        <a:pt x="2459" y="1793"/>
                      </a:lnTo>
                      <a:lnTo>
                        <a:pt x="2510" y="1754"/>
                      </a:lnTo>
                      <a:lnTo>
                        <a:pt x="2453" y="1752"/>
                      </a:lnTo>
                      <a:lnTo>
                        <a:pt x="2470" y="1685"/>
                      </a:lnTo>
                      <a:lnTo>
                        <a:pt x="2424" y="1723"/>
                      </a:lnTo>
                      <a:lnTo>
                        <a:pt x="2403" y="1711"/>
                      </a:lnTo>
                      <a:lnTo>
                        <a:pt x="2403" y="1755"/>
                      </a:lnTo>
                      <a:lnTo>
                        <a:pt x="2423" y="1763"/>
                      </a:lnTo>
                      <a:lnTo>
                        <a:pt x="2425" y="1804"/>
                      </a:lnTo>
                      <a:lnTo>
                        <a:pt x="2391" y="1836"/>
                      </a:lnTo>
                      <a:lnTo>
                        <a:pt x="2372" y="1834"/>
                      </a:lnTo>
                      <a:lnTo>
                        <a:pt x="2365" y="1880"/>
                      </a:lnTo>
                      <a:lnTo>
                        <a:pt x="2113" y="2034"/>
                      </a:lnTo>
                      <a:lnTo>
                        <a:pt x="2119" y="2018"/>
                      </a:lnTo>
                      <a:lnTo>
                        <a:pt x="2233" y="1943"/>
                      </a:lnTo>
                      <a:lnTo>
                        <a:pt x="2142" y="1990"/>
                      </a:lnTo>
                      <a:lnTo>
                        <a:pt x="2150" y="1948"/>
                      </a:lnTo>
                      <a:lnTo>
                        <a:pt x="2126" y="1970"/>
                      </a:lnTo>
                      <a:lnTo>
                        <a:pt x="2100" y="1956"/>
                      </a:lnTo>
                      <a:lnTo>
                        <a:pt x="2089" y="1990"/>
                      </a:lnTo>
                      <a:lnTo>
                        <a:pt x="2050" y="1956"/>
                      </a:lnTo>
                      <a:lnTo>
                        <a:pt x="2053" y="1989"/>
                      </a:lnTo>
                      <a:lnTo>
                        <a:pt x="2100" y="2021"/>
                      </a:lnTo>
                      <a:lnTo>
                        <a:pt x="2045" y="2050"/>
                      </a:lnTo>
                      <a:lnTo>
                        <a:pt x="2022" y="2011"/>
                      </a:lnTo>
                      <a:lnTo>
                        <a:pt x="2001" y="2112"/>
                      </a:lnTo>
                      <a:lnTo>
                        <a:pt x="1978" y="2070"/>
                      </a:lnTo>
                      <a:lnTo>
                        <a:pt x="1930" y="2086"/>
                      </a:lnTo>
                      <a:lnTo>
                        <a:pt x="1922" y="2113"/>
                      </a:lnTo>
                      <a:lnTo>
                        <a:pt x="1945" y="2158"/>
                      </a:lnTo>
                      <a:lnTo>
                        <a:pt x="1856" y="2162"/>
                      </a:lnTo>
                      <a:lnTo>
                        <a:pt x="1889" y="2173"/>
                      </a:lnTo>
                      <a:lnTo>
                        <a:pt x="1889" y="2216"/>
                      </a:lnTo>
                      <a:lnTo>
                        <a:pt x="1909" y="2205"/>
                      </a:lnTo>
                      <a:lnTo>
                        <a:pt x="1900" y="2238"/>
                      </a:lnTo>
                      <a:lnTo>
                        <a:pt x="1860" y="2301"/>
                      </a:lnTo>
                      <a:lnTo>
                        <a:pt x="1862" y="2269"/>
                      </a:lnTo>
                      <a:lnTo>
                        <a:pt x="1836" y="2298"/>
                      </a:lnTo>
                      <a:lnTo>
                        <a:pt x="1800" y="2258"/>
                      </a:lnTo>
                      <a:lnTo>
                        <a:pt x="1807" y="2304"/>
                      </a:lnTo>
                      <a:lnTo>
                        <a:pt x="1874" y="2312"/>
                      </a:lnTo>
                      <a:lnTo>
                        <a:pt x="1849" y="2379"/>
                      </a:lnTo>
                      <a:lnTo>
                        <a:pt x="1870" y="2514"/>
                      </a:lnTo>
                      <a:lnTo>
                        <a:pt x="1930" y="2625"/>
                      </a:lnTo>
                      <a:lnTo>
                        <a:pt x="1852" y="2629"/>
                      </a:lnTo>
                      <a:lnTo>
                        <a:pt x="1776" y="2595"/>
                      </a:lnTo>
                      <a:lnTo>
                        <a:pt x="1711" y="2596"/>
                      </a:lnTo>
                      <a:lnTo>
                        <a:pt x="1618" y="2544"/>
                      </a:lnTo>
                      <a:lnTo>
                        <a:pt x="1507" y="2506"/>
                      </a:lnTo>
                      <a:lnTo>
                        <a:pt x="1495" y="2462"/>
                      </a:lnTo>
                      <a:lnTo>
                        <a:pt x="1471" y="2397"/>
                      </a:lnTo>
                      <a:lnTo>
                        <a:pt x="1434" y="2353"/>
                      </a:lnTo>
                      <a:lnTo>
                        <a:pt x="1440" y="2301"/>
                      </a:lnTo>
                      <a:lnTo>
                        <a:pt x="1419" y="2284"/>
                      </a:lnTo>
                      <a:lnTo>
                        <a:pt x="1419" y="2216"/>
                      </a:lnTo>
                      <a:lnTo>
                        <a:pt x="1354" y="2163"/>
                      </a:lnTo>
                      <a:lnTo>
                        <a:pt x="1284" y="2062"/>
                      </a:lnTo>
                      <a:lnTo>
                        <a:pt x="1169" y="1800"/>
                      </a:lnTo>
                      <a:lnTo>
                        <a:pt x="1080" y="1731"/>
                      </a:lnTo>
                      <a:lnTo>
                        <a:pt x="1051" y="1671"/>
                      </a:lnTo>
                      <a:lnTo>
                        <a:pt x="973" y="1662"/>
                      </a:lnTo>
                      <a:lnTo>
                        <a:pt x="910" y="1654"/>
                      </a:lnTo>
                      <a:lnTo>
                        <a:pt x="854" y="1627"/>
                      </a:lnTo>
                      <a:lnTo>
                        <a:pt x="836" y="1654"/>
                      </a:lnTo>
                      <a:lnTo>
                        <a:pt x="778" y="1654"/>
                      </a:lnTo>
                      <a:lnTo>
                        <a:pt x="725" y="1778"/>
                      </a:lnTo>
                      <a:lnTo>
                        <a:pt x="666" y="1832"/>
                      </a:lnTo>
                      <a:lnTo>
                        <a:pt x="634" y="1828"/>
                      </a:lnTo>
                      <a:lnTo>
                        <a:pt x="530" y="1750"/>
                      </a:lnTo>
                      <a:lnTo>
                        <a:pt x="485" y="1737"/>
                      </a:lnTo>
                      <a:lnTo>
                        <a:pt x="387" y="1647"/>
                      </a:lnTo>
                      <a:lnTo>
                        <a:pt x="359" y="1576"/>
                      </a:lnTo>
                      <a:lnTo>
                        <a:pt x="359" y="1501"/>
                      </a:lnTo>
                      <a:lnTo>
                        <a:pt x="312" y="1397"/>
                      </a:lnTo>
                      <a:lnTo>
                        <a:pt x="232" y="1332"/>
                      </a:lnTo>
                      <a:lnTo>
                        <a:pt x="120" y="1189"/>
                      </a:lnTo>
                      <a:lnTo>
                        <a:pt x="77" y="1166"/>
                      </a:lnTo>
                      <a:lnTo>
                        <a:pt x="47" y="1090"/>
                      </a:lnTo>
                      <a:lnTo>
                        <a:pt x="15" y="1080"/>
                      </a:lnTo>
                      <a:close/>
                    </a:path>
                  </a:pathLst>
                </a:custGeom>
                <a:grpFill/>
                <a:ln w="9525">
                  <a:solidFill>
                    <a:srgbClr val="000000"/>
                  </a:solidFill>
                  <a:prstDash val="solid"/>
                  <a:round/>
                  <a:headEnd/>
                  <a:tailEnd/>
                </a:ln>
              </p:spPr>
              <p:txBody>
                <a:bodyPr/>
                <a:lstStyle/>
                <a:p>
                  <a:endParaRPr lang="en-US"/>
                </a:p>
              </p:txBody>
            </p:sp>
            <p:sp>
              <p:nvSpPr>
                <p:cNvPr id="53" name="Freeform 71"/>
                <p:cNvSpPr>
                  <a:spLocks/>
                </p:cNvSpPr>
                <p:nvPr/>
              </p:nvSpPr>
              <p:spPr bwMode="auto">
                <a:xfrm>
                  <a:off x="1206" y="1979"/>
                  <a:ext cx="547" cy="687"/>
                </a:xfrm>
                <a:custGeom>
                  <a:avLst/>
                  <a:gdLst>
                    <a:gd name="T0" fmla="*/ 0 w 1094"/>
                    <a:gd name="T1" fmla="*/ 1211 h 1373"/>
                    <a:gd name="T2" fmla="*/ 239 w 1094"/>
                    <a:gd name="T3" fmla="*/ 0 h 1373"/>
                    <a:gd name="T4" fmla="*/ 772 w 1094"/>
                    <a:gd name="T5" fmla="*/ 97 h 1373"/>
                    <a:gd name="T6" fmla="*/ 731 w 1094"/>
                    <a:gd name="T7" fmla="*/ 343 h 1373"/>
                    <a:gd name="T8" fmla="*/ 1094 w 1094"/>
                    <a:gd name="T9" fmla="*/ 399 h 1373"/>
                    <a:gd name="T10" fmla="*/ 957 w 1094"/>
                    <a:gd name="T11" fmla="*/ 1373 h 1373"/>
                    <a:gd name="T12" fmla="*/ 0 w 1094"/>
                    <a:gd name="T13" fmla="*/ 1211 h 1373"/>
                    <a:gd name="T14" fmla="*/ 0 60000 65536"/>
                    <a:gd name="T15" fmla="*/ 0 60000 65536"/>
                    <a:gd name="T16" fmla="*/ 0 60000 65536"/>
                    <a:gd name="T17" fmla="*/ 0 60000 65536"/>
                    <a:gd name="T18" fmla="*/ 0 60000 65536"/>
                    <a:gd name="T19" fmla="*/ 0 60000 65536"/>
                    <a:gd name="T20" fmla="*/ 0 60000 65536"/>
                    <a:gd name="T21" fmla="*/ 0 w 1094"/>
                    <a:gd name="T22" fmla="*/ 0 h 1373"/>
                    <a:gd name="T23" fmla="*/ 1094 w 1094"/>
                    <a:gd name="T24" fmla="*/ 1373 h 13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1373">
                      <a:moveTo>
                        <a:pt x="0" y="1211"/>
                      </a:moveTo>
                      <a:lnTo>
                        <a:pt x="239" y="0"/>
                      </a:lnTo>
                      <a:lnTo>
                        <a:pt x="772" y="97"/>
                      </a:lnTo>
                      <a:lnTo>
                        <a:pt x="731" y="343"/>
                      </a:lnTo>
                      <a:lnTo>
                        <a:pt x="1094" y="399"/>
                      </a:lnTo>
                      <a:lnTo>
                        <a:pt x="957" y="1373"/>
                      </a:lnTo>
                      <a:lnTo>
                        <a:pt x="0" y="1211"/>
                      </a:lnTo>
                      <a:close/>
                    </a:path>
                  </a:pathLst>
                </a:custGeom>
                <a:grpFill/>
                <a:ln w="9525">
                  <a:solidFill>
                    <a:srgbClr val="000000"/>
                  </a:solidFill>
                  <a:prstDash val="solid"/>
                  <a:round/>
                  <a:headEnd/>
                  <a:tailEnd/>
                </a:ln>
              </p:spPr>
              <p:txBody>
                <a:bodyPr/>
                <a:lstStyle/>
                <a:p>
                  <a:endParaRPr lang="en-US"/>
                </a:p>
              </p:txBody>
            </p:sp>
            <p:sp>
              <p:nvSpPr>
                <p:cNvPr id="54" name="Freeform 72"/>
                <p:cNvSpPr>
                  <a:spLocks/>
                </p:cNvSpPr>
                <p:nvPr/>
              </p:nvSpPr>
              <p:spPr bwMode="auto">
                <a:xfrm>
                  <a:off x="4891" y="1511"/>
                  <a:ext cx="156" cy="309"/>
                </a:xfrm>
                <a:custGeom>
                  <a:avLst/>
                  <a:gdLst>
                    <a:gd name="T0" fmla="*/ 0 w 312"/>
                    <a:gd name="T1" fmla="*/ 79 h 617"/>
                    <a:gd name="T2" fmla="*/ 49 w 312"/>
                    <a:gd name="T3" fmla="*/ 255 h 617"/>
                    <a:gd name="T4" fmla="*/ 63 w 312"/>
                    <a:gd name="T5" fmla="*/ 366 h 617"/>
                    <a:gd name="T6" fmla="*/ 112 w 312"/>
                    <a:gd name="T7" fmla="*/ 480 h 617"/>
                    <a:gd name="T8" fmla="*/ 143 w 312"/>
                    <a:gd name="T9" fmla="*/ 617 h 617"/>
                    <a:gd name="T10" fmla="*/ 284 w 312"/>
                    <a:gd name="T11" fmla="*/ 589 h 617"/>
                    <a:gd name="T12" fmla="*/ 254 w 312"/>
                    <a:gd name="T13" fmla="*/ 376 h 617"/>
                    <a:gd name="T14" fmla="*/ 272 w 312"/>
                    <a:gd name="T15" fmla="*/ 228 h 617"/>
                    <a:gd name="T16" fmla="*/ 308 w 312"/>
                    <a:gd name="T17" fmla="*/ 159 h 617"/>
                    <a:gd name="T18" fmla="*/ 312 w 312"/>
                    <a:gd name="T19" fmla="*/ 0 h 617"/>
                    <a:gd name="T20" fmla="*/ 0 w 312"/>
                    <a:gd name="T21" fmla="*/ 79 h 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617"/>
                    <a:gd name="T35" fmla="*/ 312 w 312"/>
                    <a:gd name="T36" fmla="*/ 617 h 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617">
                      <a:moveTo>
                        <a:pt x="0" y="79"/>
                      </a:moveTo>
                      <a:lnTo>
                        <a:pt x="49" y="255"/>
                      </a:lnTo>
                      <a:lnTo>
                        <a:pt x="63" y="366"/>
                      </a:lnTo>
                      <a:lnTo>
                        <a:pt x="112" y="480"/>
                      </a:lnTo>
                      <a:lnTo>
                        <a:pt x="143" y="617"/>
                      </a:lnTo>
                      <a:lnTo>
                        <a:pt x="284" y="589"/>
                      </a:lnTo>
                      <a:lnTo>
                        <a:pt x="254" y="376"/>
                      </a:lnTo>
                      <a:lnTo>
                        <a:pt x="272" y="228"/>
                      </a:lnTo>
                      <a:lnTo>
                        <a:pt x="308" y="159"/>
                      </a:lnTo>
                      <a:lnTo>
                        <a:pt x="312" y="0"/>
                      </a:lnTo>
                      <a:lnTo>
                        <a:pt x="0" y="79"/>
                      </a:lnTo>
                      <a:close/>
                    </a:path>
                  </a:pathLst>
                </a:custGeom>
                <a:grpFill/>
                <a:ln w="9525">
                  <a:solidFill>
                    <a:srgbClr val="000000"/>
                  </a:solidFill>
                  <a:prstDash val="solid"/>
                  <a:round/>
                  <a:headEnd/>
                  <a:tailEnd/>
                </a:ln>
              </p:spPr>
              <p:txBody>
                <a:bodyPr/>
                <a:lstStyle/>
                <a:p>
                  <a:endParaRPr lang="en-US"/>
                </a:p>
              </p:txBody>
            </p:sp>
            <p:sp>
              <p:nvSpPr>
                <p:cNvPr id="55" name="Freeform 73"/>
                <p:cNvSpPr>
                  <a:spLocks/>
                </p:cNvSpPr>
                <p:nvPr/>
              </p:nvSpPr>
              <p:spPr bwMode="auto">
                <a:xfrm>
                  <a:off x="4145" y="2311"/>
                  <a:ext cx="749" cy="424"/>
                </a:xfrm>
                <a:custGeom>
                  <a:avLst/>
                  <a:gdLst>
                    <a:gd name="T0" fmla="*/ 141 w 1498"/>
                    <a:gd name="T1" fmla="*/ 759 h 850"/>
                    <a:gd name="T2" fmla="*/ 191 w 1498"/>
                    <a:gd name="T3" fmla="*/ 677 h 850"/>
                    <a:gd name="T4" fmla="*/ 293 w 1498"/>
                    <a:gd name="T5" fmla="*/ 579 h 850"/>
                    <a:gd name="T6" fmla="*/ 415 w 1498"/>
                    <a:gd name="T7" fmla="*/ 611 h 850"/>
                    <a:gd name="T8" fmla="*/ 485 w 1498"/>
                    <a:gd name="T9" fmla="*/ 611 h 850"/>
                    <a:gd name="T10" fmla="*/ 584 w 1498"/>
                    <a:gd name="T11" fmla="*/ 562 h 850"/>
                    <a:gd name="T12" fmla="*/ 603 w 1498"/>
                    <a:gd name="T13" fmla="*/ 495 h 850"/>
                    <a:gd name="T14" fmla="*/ 690 w 1498"/>
                    <a:gd name="T15" fmla="*/ 252 h 850"/>
                    <a:gd name="T16" fmla="*/ 793 w 1498"/>
                    <a:gd name="T17" fmla="*/ 193 h 850"/>
                    <a:gd name="T18" fmla="*/ 880 w 1498"/>
                    <a:gd name="T19" fmla="*/ 97 h 850"/>
                    <a:gd name="T20" fmla="*/ 999 w 1498"/>
                    <a:gd name="T21" fmla="*/ 61 h 850"/>
                    <a:gd name="T22" fmla="*/ 1068 w 1498"/>
                    <a:gd name="T23" fmla="*/ 25 h 850"/>
                    <a:gd name="T24" fmla="*/ 1142 w 1498"/>
                    <a:gd name="T25" fmla="*/ 84 h 850"/>
                    <a:gd name="T26" fmla="*/ 1160 w 1498"/>
                    <a:gd name="T27" fmla="*/ 140 h 850"/>
                    <a:gd name="T28" fmla="*/ 1142 w 1498"/>
                    <a:gd name="T29" fmla="*/ 235 h 850"/>
                    <a:gd name="T30" fmla="*/ 1196 w 1498"/>
                    <a:gd name="T31" fmla="*/ 240 h 850"/>
                    <a:gd name="T32" fmla="*/ 1276 w 1498"/>
                    <a:gd name="T33" fmla="*/ 264 h 850"/>
                    <a:gd name="T34" fmla="*/ 1358 w 1498"/>
                    <a:gd name="T35" fmla="*/ 301 h 850"/>
                    <a:gd name="T36" fmla="*/ 1349 w 1498"/>
                    <a:gd name="T37" fmla="*/ 355 h 850"/>
                    <a:gd name="T38" fmla="*/ 1330 w 1498"/>
                    <a:gd name="T39" fmla="*/ 366 h 850"/>
                    <a:gd name="T40" fmla="*/ 1223 w 1498"/>
                    <a:gd name="T41" fmla="*/ 299 h 850"/>
                    <a:gd name="T42" fmla="*/ 1365 w 1498"/>
                    <a:gd name="T43" fmla="*/ 386 h 850"/>
                    <a:gd name="T44" fmla="*/ 1382 w 1498"/>
                    <a:gd name="T45" fmla="*/ 425 h 850"/>
                    <a:gd name="T46" fmla="*/ 1366 w 1498"/>
                    <a:gd name="T47" fmla="*/ 428 h 850"/>
                    <a:gd name="T48" fmla="*/ 1352 w 1498"/>
                    <a:gd name="T49" fmla="*/ 445 h 850"/>
                    <a:gd name="T50" fmla="*/ 1347 w 1498"/>
                    <a:gd name="T51" fmla="*/ 467 h 850"/>
                    <a:gd name="T52" fmla="*/ 1274 w 1498"/>
                    <a:gd name="T53" fmla="*/ 415 h 850"/>
                    <a:gd name="T54" fmla="*/ 1336 w 1498"/>
                    <a:gd name="T55" fmla="*/ 474 h 850"/>
                    <a:gd name="T56" fmla="*/ 1381 w 1498"/>
                    <a:gd name="T57" fmla="*/ 486 h 850"/>
                    <a:gd name="T58" fmla="*/ 1392 w 1498"/>
                    <a:gd name="T59" fmla="*/ 500 h 850"/>
                    <a:gd name="T60" fmla="*/ 1374 w 1498"/>
                    <a:gd name="T61" fmla="*/ 528 h 850"/>
                    <a:gd name="T62" fmla="*/ 1325 w 1498"/>
                    <a:gd name="T63" fmla="*/ 491 h 850"/>
                    <a:gd name="T64" fmla="*/ 1266 w 1498"/>
                    <a:gd name="T65" fmla="*/ 471 h 850"/>
                    <a:gd name="T66" fmla="*/ 1315 w 1498"/>
                    <a:gd name="T67" fmla="*/ 507 h 850"/>
                    <a:gd name="T68" fmla="*/ 1377 w 1498"/>
                    <a:gd name="T69" fmla="*/ 550 h 850"/>
                    <a:gd name="T70" fmla="*/ 1399 w 1498"/>
                    <a:gd name="T71" fmla="*/ 529 h 850"/>
                    <a:gd name="T72" fmla="*/ 1457 w 1498"/>
                    <a:gd name="T73" fmla="*/ 531 h 850"/>
                    <a:gd name="T74" fmla="*/ 1471 w 1498"/>
                    <a:gd name="T75" fmla="*/ 599 h 850"/>
                    <a:gd name="T76" fmla="*/ 873 w 1498"/>
                    <a:gd name="T77" fmla="*/ 736 h 850"/>
                    <a:gd name="T78" fmla="*/ 0 w 1498"/>
                    <a:gd name="T79" fmla="*/ 850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98"/>
                    <a:gd name="T121" fmla="*/ 0 h 850"/>
                    <a:gd name="T122" fmla="*/ 1498 w 1498"/>
                    <a:gd name="T123" fmla="*/ 850 h 8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98" h="850">
                      <a:moveTo>
                        <a:pt x="0" y="850"/>
                      </a:moveTo>
                      <a:lnTo>
                        <a:pt x="141" y="759"/>
                      </a:lnTo>
                      <a:lnTo>
                        <a:pt x="141" y="738"/>
                      </a:lnTo>
                      <a:lnTo>
                        <a:pt x="191" y="677"/>
                      </a:lnTo>
                      <a:lnTo>
                        <a:pt x="237" y="644"/>
                      </a:lnTo>
                      <a:lnTo>
                        <a:pt x="293" y="579"/>
                      </a:lnTo>
                      <a:lnTo>
                        <a:pt x="346" y="644"/>
                      </a:lnTo>
                      <a:lnTo>
                        <a:pt x="415" y="611"/>
                      </a:lnTo>
                      <a:lnTo>
                        <a:pt x="441" y="631"/>
                      </a:lnTo>
                      <a:lnTo>
                        <a:pt x="485" y="611"/>
                      </a:lnTo>
                      <a:lnTo>
                        <a:pt x="510" y="576"/>
                      </a:lnTo>
                      <a:lnTo>
                        <a:pt x="584" y="562"/>
                      </a:lnTo>
                      <a:lnTo>
                        <a:pt x="623" y="510"/>
                      </a:lnTo>
                      <a:lnTo>
                        <a:pt x="603" y="495"/>
                      </a:lnTo>
                      <a:lnTo>
                        <a:pt x="674" y="334"/>
                      </a:lnTo>
                      <a:lnTo>
                        <a:pt x="690" y="252"/>
                      </a:lnTo>
                      <a:lnTo>
                        <a:pt x="759" y="285"/>
                      </a:lnTo>
                      <a:lnTo>
                        <a:pt x="793" y="193"/>
                      </a:lnTo>
                      <a:lnTo>
                        <a:pt x="828" y="186"/>
                      </a:lnTo>
                      <a:lnTo>
                        <a:pt x="880" y="97"/>
                      </a:lnTo>
                      <a:lnTo>
                        <a:pt x="894" y="0"/>
                      </a:lnTo>
                      <a:lnTo>
                        <a:pt x="999" y="61"/>
                      </a:lnTo>
                      <a:lnTo>
                        <a:pt x="1019" y="11"/>
                      </a:lnTo>
                      <a:lnTo>
                        <a:pt x="1068" y="25"/>
                      </a:lnTo>
                      <a:lnTo>
                        <a:pt x="1098" y="63"/>
                      </a:lnTo>
                      <a:lnTo>
                        <a:pt x="1142" y="84"/>
                      </a:lnTo>
                      <a:lnTo>
                        <a:pt x="1162" y="113"/>
                      </a:lnTo>
                      <a:lnTo>
                        <a:pt x="1160" y="140"/>
                      </a:lnTo>
                      <a:lnTo>
                        <a:pt x="1131" y="196"/>
                      </a:lnTo>
                      <a:lnTo>
                        <a:pt x="1142" y="235"/>
                      </a:lnTo>
                      <a:lnTo>
                        <a:pt x="1180" y="218"/>
                      </a:lnTo>
                      <a:lnTo>
                        <a:pt x="1196" y="240"/>
                      </a:lnTo>
                      <a:lnTo>
                        <a:pt x="1210" y="256"/>
                      </a:lnTo>
                      <a:lnTo>
                        <a:pt x="1276" y="264"/>
                      </a:lnTo>
                      <a:lnTo>
                        <a:pt x="1296" y="284"/>
                      </a:lnTo>
                      <a:lnTo>
                        <a:pt x="1358" y="301"/>
                      </a:lnTo>
                      <a:lnTo>
                        <a:pt x="1341" y="318"/>
                      </a:lnTo>
                      <a:lnTo>
                        <a:pt x="1349" y="355"/>
                      </a:lnTo>
                      <a:lnTo>
                        <a:pt x="1353" y="373"/>
                      </a:lnTo>
                      <a:lnTo>
                        <a:pt x="1330" y="366"/>
                      </a:lnTo>
                      <a:lnTo>
                        <a:pt x="1287" y="344"/>
                      </a:lnTo>
                      <a:lnTo>
                        <a:pt x="1223" y="299"/>
                      </a:lnTo>
                      <a:lnTo>
                        <a:pt x="1314" y="384"/>
                      </a:lnTo>
                      <a:lnTo>
                        <a:pt x="1365" y="386"/>
                      </a:lnTo>
                      <a:lnTo>
                        <a:pt x="1335" y="401"/>
                      </a:lnTo>
                      <a:lnTo>
                        <a:pt x="1382" y="425"/>
                      </a:lnTo>
                      <a:lnTo>
                        <a:pt x="1382" y="444"/>
                      </a:lnTo>
                      <a:lnTo>
                        <a:pt x="1366" y="428"/>
                      </a:lnTo>
                      <a:lnTo>
                        <a:pt x="1347" y="429"/>
                      </a:lnTo>
                      <a:lnTo>
                        <a:pt x="1352" y="445"/>
                      </a:lnTo>
                      <a:lnTo>
                        <a:pt x="1366" y="457"/>
                      </a:lnTo>
                      <a:lnTo>
                        <a:pt x="1347" y="467"/>
                      </a:lnTo>
                      <a:lnTo>
                        <a:pt x="1295" y="431"/>
                      </a:lnTo>
                      <a:lnTo>
                        <a:pt x="1274" y="415"/>
                      </a:lnTo>
                      <a:lnTo>
                        <a:pt x="1287" y="437"/>
                      </a:lnTo>
                      <a:lnTo>
                        <a:pt x="1336" y="474"/>
                      </a:lnTo>
                      <a:lnTo>
                        <a:pt x="1358" y="477"/>
                      </a:lnTo>
                      <a:lnTo>
                        <a:pt x="1381" y="486"/>
                      </a:lnTo>
                      <a:lnTo>
                        <a:pt x="1379" y="500"/>
                      </a:lnTo>
                      <a:lnTo>
                        <a:pt x="1392" y="500"/>
                      </a:lnTo>
                      <a:lnTo>
                        <a:pt x="1395" y="511"/>
                      </a:lnTo>
                      <a:lnTo>
                        <a:pt x="1374" y="528"/>
                      </a:lnTo>
                      <a:lnTo>
                        <a:pt x="1335" y="511"/>
                      </a:lnTo>
                      <a:lnTo>
                        <a:pt x="1325" y="491"/>
                      </a:lnTo>
                      <a:lnTo>
                        <a:pt x="1276" y="486"/>
                      </a:lnTo>
                      <a:lnTo>
                        <a:pt x="1266" y="471"/>
                      </a:lnTo>
                      <a:lnTo>
                        <a:pt x="1249" y="490"/>
                      </a:lnTo>
                      <a:lnTo>
                        <a:pt x="1315" y="507"/>
                      </a:lnTo>
                      <a:lnTo>
                        <a:pt x="1318" y="525"/>
                      </a:lnTo>
                      <a:lnTo>
                        <a:pt x="1377" y="550"/>
                      </a:lnTo>
                      <a:lnTo>
                        <a:pt x="1394" y="550"/>
                      </a:lnTo>
                      <a:lnTo>
                        <a:pt x="1399" y="529"/>
                      </a:lnTo>
                      <a:lnTo>
                        <a:pt x="1419" y="535"/>
                      </a:lnTo>
                      <a:lnTo>
                        <a:pt x="1457" y="531"/>
                      </a:lnTo>
                      <a:lnTo>
                        <a:pt x="1498" y="611"/>
                      </a:lnTo>
                      <a:lnTo>
                        <a:pt x="1471" y="599"/>
                      </a:lnTo>
                      <a:lnTo>
                        <a:pt x="1463" y="622"/>
                      </a:lnTo>
                      <a:lnTo>
                        <a:pt x="873" y="736"/>
                      </a:lnTo>
                      <a:lnTo>
                        <a:pt x="386" y="799"/>
                      </a:lnTo>
                      <a:lnTo>
                        <a:pt x="0" y="850"/>
                      </a:lnTo>
                      <a:close/>
                    </a:path>
                  </a:pathLst>
                </a:custGeom>
                <a:grpFill/>
                <a:ln w="9525">
                  <a:solidFill>
                    <a:srgbClr val="000000"/>
                  </a:solidFill>
                  <a:prstDash val="solid"/>
                  <a:round/>
                  <a:headEnd/>
                  <a:tailEnd/>
                </a:ln>
              </p:spPr>
              <p:txBody>
                <a:bodyPr/>
                <a:lstStyle/>
                <a:p>
                  <a:endParaRPr lang="en-US"/>
                </a:p>
              </p:txBody>
            </p:sp>
            <p:sp>
              <p:nvSpPr>
                <p:cNvPr id="56" name="Freeform 74"/>
                <p:cNvSpPr>
                  <a:spLocks/>
                </p:cNvSpPr>
                <p:nvPr/>
              </p:nvSpPr>
              <p:spPr bwMode="auto">
                <a:xfrm>
                  <a:off x="606" y="974"/>
                  <a:ext cx="648" cy="472"/>
                </a:xfrm>
                <a:custGeom>
                  <a:avLst/>
                  <a:gdLst>
                    <a:gd name="T0" fmla="*/ 46 w 1296"/>
                    <a:gd name="T1" fmla="*/ 259 h 944"/>
                    <a:gd name="T2" fmla="*/ 39 w 1296"/>
                    <a:gd name="T3" fmla="*/ 403 h 944"/>
                    <a:gd name="T4" fmla="*/ 56 w 1296"/>
                    <a:gd name="T5" fmla="*/ 420 h 944"/>
                    <a:gd name="T6" fmla="*/ 30 w 1296"/>
                    <a:gd name="T7" fmla="*/ 465 h 944"/>
                    <a:gd name="T8" fmla="*/ 42 w 1296"/>
                    <a:gd name="T9" fmla="*/ 489 h 944"/>
                    <a:gd name="T10" fmla="*/ 17 w 1296"/>
                    <a:gd name="T11" fmla="*/ 549 h 944"/>
                    <a:gd name="T12" fmla="*/ 0 w 1296"/>
                    <a:gd name="T13" fmla="*/ 559 h 944"/>
                    <a:gd name="T14" fmla="*/ 97 w 1296"/>
                    <a:gd name="T15" fmla="*/ 633 h 944"/>
                    <a:gd name="T16" fmla="*/ 162 w 1296"/>
                    <a:gd name="T17" fmla="*/ 762 h 944"/>
                    <a:gd name="T18" fmla="*/ 467 w 1296"/>
                    <a:gd name="T19" fmla="*/ 865 h 944"/>
                    <a:gd name="T20" fmla="*/ 1148 w 1296"/>
                    <a:gd name="T21" fmla="*/ 944 h 944"/>
                    <a:gd name="T22" fmla="*/ 400 w 1296"/>
                    <a:gd name="T23" fmla="*/ 0 h 944"/>
                    <a:gd name="T24" fmla="*/ 386 w 1296"/>
                    <a:gd name="T25" fmla="*/ 24 h 944"/>
                    <a:gd name="T26" fmla="*/ 394 w 1296"/>
                    <a:gd name="T27" fmla="*/ 66 h 944"/>
                    <a:gd name="T28" fmla="*/ 416 w 1296"/>
                    <a:gd name="T29" fmla="*/ 94 h 944"/>
                    <a:gd name="T30" fmla="*/ 383 w 1296"/>
                    <a:gd name="T31" fmla="*/ 119 h 944"/>
                    <a:gd name="T32" fmla="*/ 391 w 1296"/>
                    <a:gd name="T33" fmla="*/ 141 h 944"/>
                    <a:gd name="T34" fmla="*/ 410 w 1296"/>
                    <a:gd name="T35" fmla="*/ 245 h 944"/>
                    <a:gd name="T36" fmla="*/ 401 w 1296"/>
                    <a:gd name="T37" fmla="*/ 260 h 944"/>
                    <a:gd name="T38" fmla="*/ 368 w 1296"/>
                    <a:gd name="T39" fmla="*/ 322 h 944"/>
                    <a:gd name="T40" fmla="*/ 358 w 1296"/>
                    <a:gd name="T41" fmla="*/ 345 h 944"/>
                    <a:gd name="T42" fmla="*/ 335 w 1296"/>
                    <a:gd name="T43" fmla="*/ 420 h 944"/>
                    <a:gd name="T44" fmla="*/ 283 w 1296"/>
                    <a:gd name="T45" fmla="*/ 444 h 944"/>
                    <a:gd name="T46" fmla="*/ 258 w 1296"/>
                    <a:gd name="T47" fmla="*/ 435 h 944"/>
                    <a:gd name="T48" fmla="*/ 238 w 1296"/>
                    <a:gd name="T49" fmla="*/ 448 h 944"/>
                    <a:gd name="T50" fmla="*/ 243 w 1296"/>
                    <a:gd name="T51" fmla="*/ 418 h 944"/>
                    <a:gd name="T52" fmla="*/ 222 w 1296"/>
                    <a:gd name="T53" fmla="*/ 403 h 944"/>
                    <a:gd name="T54" fmla="*/ 255 w 1296"/>
                    <a:gd name="T55" fmla="*/ 388 h 944"/>
                    <a:gd name="T56" fmla="*/ 274 w 1296"/>
                    <a:gd name="T57" fmla="*/ 422 h 944"/>
                    <a:gd name="T58" fmla="*/ 297 w 1296"/>
                    <a:gd name="T59" fmla="*/ 401 h 944"/>
                    <a:gd name="T60" fmla="*/ 323 w 1296"/>
                    <a:gd name="T61" fmla="*/ 381 h 944"/>
                    <a:gd name="T62" fmla="*/ 310 w 1296"/>
                    <a:gd name="T63" fmla="*/ 344 h 944"/>
                    <a:gd name="T64" fmla="*/ 329 w 1296"/>
                    <a:gd name="T65" fmla="*/ 299 h 944"/>
                    <a:gd name="T66" fmla="*/ 349 w 1296"/>
                    <a:gd name="T67" fmla="*/ 251 h 944"/>
                    <a:gd name="T68" fmla="*/ 320 w 1296"/>
                    <a:gd name="T69" fmla="*/ 289 h 944"/>
                    <a:gd name="T70" fmla="*/ 258 w 1296"/>
                    <a:gd name="T71" fmla="*/ 330 h 944"/>
                    <a:gd name="T72" fmla="*/ 239 w 1296"/>
                    <a:gd name="T73" fmla="*/ 368 h 944"/>
                    <a:gd name="T74" fmla="*/ 284 w 1296"/>
                    <a:gd name="T75" fmla="*/ 297 h 944"/>
                    <a:gd name="T76" fmla="*/ 332 w 1296"/>
                    <a:gd name="T77" fmla="*/ 267 h 944"/>
                    <a:gd name="T78" fmla="*/ 337 w 1296"/>
                    <a:gd name="T79" fmla="*/ 226 h 944"/>
                    <a:gd name="T80" fmla="*/ 327 w 1296"/>
                    <a:gd name="T81" fmla="*/ 197 h 944"/>
                    <a:gd name="T82" fmla="*/ 311 w 1296"/>
                    <a:gd name="T83" fmla="*/ 204 h 944"/>
                    <a:gd name="T84" fmla="*/ 279 w 1296"/>
                    <a:gd name="T85" fmla="*/ 176 h 944"/>
                    <a:gd name="T86" fmla="*/ 56 w 1296"/>
                    <a:gd name="T87" fmla="*/ 46 h 9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6"/>
                    <a:gd name="T133" fmla="*/ 0 h 944"/>
                    <a:gd name="T134" fmla="*/ 1296 w 1296"/>
                    <a:gd name="T135" fmla="*/ 944 h 9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6" h="944">
                      <a:moveTo>
                        <a:pt x="30" y="164"/>
                      </a:moveTo>
                      <a:lnTo>
                        <a:pt x="50" y="208"/>
                      </a:lnTo>
                      <a:lnTo>
                        <a:pt x="46" y="259"/>
                      </a:lnTo>
                      <a:lnTo>
                        <a:pt x="42" y="310"/>
                      </a:lnTo>
                      <a:lnTo>
                        <a:pt x="47" y="332"/>
                      </a:lnTo>
                      <a:lnTo>
                        <a:pt x="39" y="403"/>
                      </a:lnTo>
                      <a:lnTo>
                        <a:pt x="62" y="388"/>
                      </a:lnTo>
                      <a:lnTo>
                        <a:pt x="92" y="416"/>
                      </a:lnTo>
                      <a:lnTo>
                        <a:pt x="56" y="420"/>
                      </a:lnTo>
                      <a:lnTo>
                        <a:pt x="37" y="417"/>
                      </a:lnTo>
                      <a:lnTo>
                        <a:pt x="32" y="447"/>
                      </a:lnTo>
                      <a:lnTo>
                        <a:pt x="30" y="465"/>
                      </a:lnTo>
                      <a:lnTo>
                        <a:pt x="63" y="465"/>
                      </a:lnTo>
                      <a:lnTo>
                        <a:pt x="67" y="479"/>
                      </a:lnTo>
                      <a:lnTo>
                        <a:pt x="42" y="489"/>
                      </a:lnTo>
                      <a:lnTo>
                        <a:pt x="46" y="518"/>
                      </a:lnTo>
                      <a:lnTo>
                        <a:pt x="28" y="550"/>
                      </a:lnTo>
                      <a:lnTo>
                        <a:pt x="17" y="549"/>
                      </a:lnTo>
                      <a:lnTo>
                        <a:pt x="29" y="502"/>
                      </a:lnTo>
                      <a:lnTo>
                        <a:pt x="23" y="487"/>
                      </a:lnTo>
                      <a:lnTo>
                        <a:pt x="0" y="559"/>
                      </a:lnTo>
                      <a:lnTo>
                        <a:pt x="37" y="583"/>
                      </a:lnTo>
                      <a:lnTo>
                        <a:pt x="94" y="609"/>
                      </a:lnTo>
                      <a:lnTo>
                        <a:pt x="97" y="633"/>
                      </a:lnTo>
                      <a:lnTo>
                        <a:pt x="123" y="636"/>
                      </a:lnTo>
                      <a:lnTo>
                        <a:pt x="171" y="730"/>
                      </a:lnTo>
                      <a:lnTo>
                        <a:pt x="162" y="762"/>
                      </a:lnTo>
                      <a:lnTo>
                        <a:pt x="237" y="824"/>
                      </a:lnTo>
                      <a:lnTo>
                        <a:pt x="371" y="820"/>
                      </a:lnTo>
                      <a:lnTo>
                        <a:pt x="467" y="865"/>
                      </a:lnTo>
                      <a:lnTo>
                        <a:pt x="514" y="857"/>
                      </a:lnTo>
                      <a:lnTo>
                        <a:pt x="811" y="865"/>
                      </a:lnTo>
                      <a:lnTo>
                        <a:pt x="1148" y="944"/>
                      </a:lnTo>
                      <a:lnTo>
                        <a:pt x="1156" y="841"/>
                      </a:lnTo>
                      <a:lnTo>
                        <a:pt x="1296" y="233"/>
                      </a:lnTo>
                      <a:lnTo>
                        <a:pt x="400" y="0"/>
                      </a:lnTo>
                      <a:lnTo>
                        <a:pt x="390" y="4"/>
                      </a:lnTo>
                      <a:lnTo>
                        <a:pt x="394" y="17"/>
                      </a:lnTo>
                      <a:lnTo>
                        <a:pt x="386" y="24"/>
                      </a:lnTo>
                      <a:lnTo>
                        <a:pt x="394" y="36"/>
                      </a:lnTo>
                      <a:lnTo>
                        <a:pt x="392" y="49"/>
                      </a:lnTo>
                      <a:lnTo>
                        <a:pt x="394" y="66"/>
                      </a:lnTo>
                      <a:lnTo>
                        <a:pt x="410" y="60"/>
                      </a:lnTo>
                      <a:lnTo>
                        <a:pt x="425" y="68"/>
                      </a:lnTo>
                      <a:lnTo>
                        <a:pt x="416" y="94"/>
                      </a:lnTo>
                      <a:lnTo>
                        <a:pt x="422" y="105"/>
                      </a:lnTo>
                      <a:lnTo>
                        <a:pt x="404" y="140"/>
                      </a:lnTo>
                      <a:lnTo>
                        <a:pt x="383" y="119"/>
                      </a:lnTo>
                      <a:lnTo>
                        <a:pt x="376" y="122"/>
                      </a:lnTo>
                      <a:lnTo>
                        <a:pt x="376" y="139"/>
                      </a:lnTo>
                      <a:lnTo>
                        <a:pt x="391" y="141"/>
                      </a:lnTo>
                      <a:lnTo>
                        <a:pt x="410" y="179"/>
                      </a:lnTo>
                      <a:lnTo>
                        <a:pt x="401" y="227"/>
                      </a:lnTo>
                      <a:lnTo>
                        <a:pt x="410" y="245"/>
                      </a:lnTo>
                      <a:lnTo>
                        <a:pt x="421" y="248"/>
                      </a:lnTo>
                      <a:lnTo>
                        <a:pt x="413" y="256"/>
                      </a:lnTo>
                      <a:lnTo>
                        <a:pt x="401" y="260"/>
                      </a:lnTo>
                      <a:lnTo>
                        <a:pt x="376" y="292"/>
                      </a:lnTo>
                      <a:lnTo>
                        <a:pt x="376" y="303"/>
                      </a:lnTo>
                      <a:lnTo>
                        <a:pt x="368" y="322"/>
                      </a:lnTo>
                      <a:lnTo>
                        <a:pt x="362" y="323"/>
                      </a:lnTo>
                      <a:lnTo>
                        <a:pt x="371" y="339"/>
                      </a:lnTo>
                      <a:lnTo>
                        <a:pt x="358" y="345"/>
                      </a:lnTo>
                      <a:lnTo>
                        <a:pt x="357" y="400"/>
                      </a:lnTo>
                      <a:lnTo>
                        <a:pt x="335" y="404"/>
                      </a:lnTo>
                      <a:lnTo>
                        <a:pt x="335" y="420"/>
                      </a:lnTo>
                      <a:lnTo>
                        <a:pt x="320" y="403"/>
                      </a:lnTo>
                      <a:lnTo>
                        <a:pt x="319" y="412"/>
                      </a:lnTo>
                      <a:lnTo>
                        <a:pt x="283" y="444"/>
                      </a:lnTo>
                      <a:lnTo>
                        <a:pt x="269" y="439"/>
                      </a:lnTo>
                      <a:lnTo>
                        <a:pt x="264" y="424"/>
                      </a:lnTo>
                      <a:lnTo>
                        <a:pt x="258" y="435"/>
                      </a:lnTo>
                      <a:lnTo>
                        <a:pt x="250" y="427"/>
                      </a:lnTo>
                      <a:lnTo>
                        <a:pt x="243" y="452"/>
                      </a:lnTo>
                      <a:lnTo>
                        <a:pt x="238" y="448"/>
                      </a:lnTo>
                      <a:lnTo>
                        <a:pt x="242" y="432"/>
                      </a:lnTo>
                      <a:lnTo>
                        <a:pt x="229" y="434"/>
                      </a:lnTo>
                      <a:lnTo>
                        <a:pt x="243" y="418"/>
                      </a:lnTo>
                      <a:lnTo>
                        <a:pt x="223" y="417"/>
                      </a:lnTo>
                      <a:lnTo>
                        <a:pt x="238" y="409"/>
                      </a:lnTo>
                      <a:lnTo>
                        <a:pt x="222" y="403"/>
                      </a:lnTo>
                      <a:lnTo>
                        <a:pt x="230" y="392"/>
                      </a:lnTo>
                      <a:lnTo>
                        <a:pt x="246" y="403"/>
                      </a:lnTo>
                      <a:lnTo>
                        <a:pt x="255" y="388"/>
                      </a:lnTo>
                      <a:lnTo>
                        <a:pt x="283" y="374"/>
                      </a:lnTo>
                      <a:lnTo>
                        <a:pt x="266" y="405"/>
                      </a:lnTo>
                      <a:lnTo>
                        <a:pt x="274" y="422"/>
                      </a:lnTo>
                      <a:lnTo>
                        <a:pt x="284" y="390"/>
                      </a:lnTo>
                      <a:lnTo>
                        <a:pt x="309" y="380"/>
                      </a:lnTo>
                      <a:lnTo>
                        <a:pt x="297" y="401"/>
                      </a:lnTo>
                      <a:lnTo>
                        <a:pt x="310" y="411"/>
                      </a:lnTo>
                      <a:lnTo>
                        <a:pt x="310" y="394"/>
                      </a:lnTo>
                      <a:lnTo>
                        <a:pt x="323" y="381"/>
                      </a:lnTo>
                      <a:lnTo>
                        <a:pt x="336" y="358"/>
                      </a:lnTo>
                      <a:lnTo>
                        <a:pt x="333" y="340"/>
                      </a:lnTo>
                      <a:lnTo>
                        <a:pt x="310" y="344"/>
                      </a:lnTo>
                      <a:lnTo>
                        <a:pt x="314" y="322"/>
                      </a:lnTo>
                      <a:lnTo>
                        <a:pt x="328" y="332"/>
                      </a:lnTo>
                      <a:lnTo>
                        <a:pt x="329" y="299"/>
                      </a:lnTo>
                      <a:lnTo>
                        <a:pt x="358" y="301"/>
                      </a:lnTo>
                      <a:lnTo>
                        <a:pt x="362" y="267"/>
                      </a:lnTo>
                      <a:lnTo>
                        <a:pt x="349" y="251"/>
                      </a:lnTo>
                      <a:lnTo>
                        <a:pt x="348" y="279"/>
                      </a:lnTo>
                      <a:lnTo>
                        <a:pt x="340" y="274"/>
                      </a:lnTo>
                      <a:lnTo>
                        <a:pt x="320" y="289"/>
                      </a:lnTo>
                      <a:lnTo>
                        <a:pt x="306" y="308"/>
                      </a:lnTo>
                      <a:lnTo>
                        <a:pt x="290" y="309"/>
                      </a:lnTo>
                      <a:lnTo>
                        <a:pt x="258" y="330"/>
                      </a:lnTo>
                      <a:lnTo>
                        <a:pt x="235" y="358"/>
                      </a:lnTo>
                      <a:lnTo>
                        <a:pt x="278" y="360"/>
                      </a:lnTo>
                      <a:lnTo>
                        <a:pt x="239" y="368"/>
                      </a:lnTo>
                      <a:lnTo>
                        <a:pt x="222" y="361"/>
                      </a:lnTo>
                      <a:lnTo>
                        <a:pt x="258" y="309"/>
                      </a:lnTo>
                      <a:lnTo>
                        <a:pt x="284" y="297"/>
                      </a:lnTo>
                      <a:lnTo>
                        <a:pt x="311" y="264"/>
                      </a:lnTo>
                      <a:lnTo>
                        <a:pt x="315" y="282"/>
                      </a:lnTo>
                      <a:lnTo>
                        <a:pt x="332" y="267"/>
                      </a:lnTo>
                      <a:lnTo>
                        <a:pt x="348" y="232"/>
                      </a:lnTo>
                      <a:lnTo>
                        <a:pt x="345" y="209"/>
                      </a:lnTo>
                      <a:lnTo>
                        <a:pt x="337" y="226"/>
                      </a:lnTo>
                      <a:lnTo>
                        <a:pt x="330" y="223"/>
                      </a:lnTo>
                      <a:lnTo>
                        <a:pt x="336" y="197"/>
                      </a:lnTo>
                      <a:lnTo>
                        <a:pt x="327" y="197"/>
                      </a:lnTo>
                      <a:lnTo>
                        <a:pt x="323" y="222"/>
                      </a:lnTo>
                      <a:lnTo>
                        <a:pt x="312" y="227"/>
                      </a:lnTo>
                      <a:lnTo>
                        <a:pt x="311" y="204"/>
                      </a:lnTo>
                      <a:lnTo>
                        <a:pt x="302" y="197"/>
                      </a:lnTo>
                      <a:lnTo>
                        <a:pt x="294" y="209"/>
                      </a:lnTo>
                      <a:lnTo>
                        <a:pt x="279" y="176"/>
                      </a:lnTo>
                      <a:lnTo>
                        <a:pt x="250" y="175"/>
                      </a:lnTo>
                      <a:lnTo>
                        <a:pt x="135" y="119"/>
                      </a:lnTo>
                      <a:lnTo>
                        <a:pt x="56" y="46"/>
                      </a:lnTo>
                      <a:lnTo>
                        <a:pt x="32" y="99"/>
                      </a:lnTo>
                      <a:lnTo>
                        <a:pt x="30" y="164"/>
                      </a:lnTo>
                      <a:close/>
                    </a:path>
                  </a:pathLst>
                </a:custGeom>
                <a:grpFill/>
                <a:ln w="9525">
                  <a:solidFill>
                    <a:srgbClr val="000000"/>
                  </a:solidFill>
                  <a:prstDash val="solid"/>
                  <a:round/>
                  <a:headEnd/>
                  <a:tailEnd/>
                </a:ln>
              </p:spPr>
              <p:txBody>
                <a:bodyPr/>
                <a:lstStyle/>
                <a:p>
                  <a:endParaRPr lang="en-US"/>
                </a:p>
              </p:txBody>
            </p:sp>
            <p:sp>
              <p:nvSpPr>
                <p:cNvPr id="57" name="Freeform 75"/>
                <p:cNvSpPr>
                  <a:spLocks/>
                </p:cNvSpPr>
                <p:nvPr/>
              </p:nvSpPr>
              <p:spPr bwMode="auto">
                <a:xfrm>
                  <a:off x="4218" y="2200"/>
                  <a:ext cx="436" cy="432"/>
                </a:xfrm>
                <a:custGeom>
                  <a:avLst/>
                  <a:gdLst>
                    <a:gd name="T0" fmla="*/ 0 w 872"/>
                    <a:gd name="T1" fmla="*/ 598 h 865"/>
                    <a:gd name="T2" fmla="*/ 34 w 872"/>
                    <a:gd name="T3" fmla="*/ 716 h 865"/>
                    <a:gd name="T4" fmla="*/ 73 w 872"/>
                    <a:gd name="T5" fmla="*/ 757 h 865"/>
                    <a:gd name="T6" fmla="*/ 146 w 872"/>
                    <a:gd name="T7" fmla="*/ 800 h 865"/>
                    <a:gd name="T8" fmla="*/ 199 w 872"/>
                    <a:gd name="T9" fmla="*/ 865 h 865"/>
                    <a:gd name="T10" fmla="*/ 268 w 872"/>
                    <a:gd name="T11" fmla="*/ 832 h 865"/>
                    <a:gd name="T12" fmla="*/ 294 w 872"/>
                    <a:gd name="T13" fmla="*/ 852 h 865"/>
                    <a:gd name="T14" fmla="*/ 338 w 872"/>
                    <a:gd name="T15" fmla="*/ 832 h 865"/>
                    <a:gd name="T16" fmla="*/ 363 w 872"/>
                    <a:gd name="T17" fmla="*/ 797 h 865"/>
                    <a:gd name="T18" fmla="*/ 437 w 872"/>
                    <a:gd name="T19" fmla="*/ 783 h 865"/>
                    <a:gd name="T20" fmla="*/ 476 w 872"/>
                    <a:gd name="T21" fmla="*/ 731 h 865"/>
                    <a:gd name="T22" fmla="*/ 456 w 872"/>
                    <a:gd name="T23" fmla="*/ 716 h 865"/>
                    <a:gd name="T24" fmla="*/ 527 w 872"/>
                    <a:gd name="T25" fmla="*/ 555 h 865"/>
                    <a:gd name="T26" fmla="*/ 543 w 872"/>
                    <a:gd name="T27" fmla="*/ 473 h 865"/>
                    <a:gd name="T28" fmla="*/ 612 w 872"/>
                    <a:gd name="T29" fmla="*/ 506 h 865"/>
                    <a:gd name="T30" fmla="*/ 646 w 872"/>
                    <a:gd name="T31" fmla="*/ 414 h 865"/>
                    <a:gd name="T32" fmla="*/ 681 w 872"/>
                    <a:gd name="T33" fmla="*/ 407 h 865"/>
                    <a:gd name="T34" fmla="*/ 733 w 872"/>
                    <a:gd name="T35" fmla="*/ 318 h 865"/>
                    <a:gd name="T36" fmla="*/ 747 w 872"/>
                    <a:gd name="T37" fmla="*/ 221 h 865"/>
                    <a:gd name="T38" fmla="*/ 852 w 872"/>
                    <a:gd name="T39" fmla="*/ 282 h 865"/>
                    <a:gd name="T40" fmla="*/ 872 w 872"/>
                    <a:gd name="T41" fmla="*/ 232 h 865"/>
                    <a:gd name="T42" fmla="*/ 844 w 872"/>
                    <a:gd name="T43" fmla="*/ 195 h 865"/>
                    <a:gd name="T44" fmla="*/ 795 w 872"/>
                    <a:gd name="T45" fmla="*/ 173 h 865"/>
                    <a:gd name="T46" fmla="*/ 738 w 872"/>
                    <a:gd name="T47" fmla="*/ 179 h 865"/>
                    <a:gd name="T48" fmla="*/ 718 w 872"/>
                    <a:gd name="T49" fmla="*/ 211 h 865"/>
                    <a:gd name="T50" fmla="*/ 613 w 872"/>
                    <a:gd name="T51" fmla="*/ 241 h 865"/>
                    <a:gd name="T52" fmla="*/ 546 w 872"/>
                    <a:gd name="T53" fmla="*/ 319 h 865"/>
                    <a:gd name="T54" fmla="*/ 525 w 872"/>
                    <a:gd name="T55" fmla="*/ 195 h 865"/>
                    <a:gd name="T56" fmla="*/ 335 w 872"/>
                    <a:gd name="T57" fmla="*/ 225 h 865"/>
                    <a:gd name="T58" fmla="*/ 301 w 872"/>
                    <a:gd name="T59" fmla="*/ 0 h 865"/>
                    <a:gd name="T60" fmla="*/ 274 w 872"/>
                    <a:gd name="T61" fmla="*/ 18 h 865"/>
                    <a:gd name="T62" fmla="*/ 289 w 872"/>
                    <a:gd name="T63" fmla="*/ 61 h 865"/>
                    <a:gd name="T64" fmla="*/ 266 w 872"/>
                    <a:gd name="T65" fmla="*/ 262 h 865"/>
                    <a:gd name="T66" fmla="*/ 232 w 872"/>
                    <a:gd name="T67" fmla="*/ 307 h 865"/>
                    <a:gd name="T68" fmla="*/ 130 w 872"/>
                    <a:gd name="T69" fmla="*/ 380 h 865"/>
                    <a:gd name="T70" fmla="*/ 110 w 872"/>
                    <a:gd name="T71" fmla="*/ 467 h 865"/>
                    <a:gd name="T72" fmla="*/ 73 w 872"/>
                    <a:gd name="T73" fmla="*/ 444 h 865"/>
                    <a:gd name="T74" fmla="*/ 60 w 872"/>
                    <a:gd name="T75" fmla="*/ 546 h 865"/>
                    <a:gd name="T76" fmla="*/ 0 w 872"/>
                    <a:gd name="T77" fmla="*/ 598 h 8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2"/>
                    <a:gd name="T118" fmla="*/ 0 h 865"/>
                    <a:gd name="T119" fmla="*/ 872 w 872"/>
                    <a:gd name="T120" fmla="*/ 865 h 8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2" h="865">
                      <a:moveTo>
                        <a:pt x="0" y="598"/>
                      </a:moveTo>
                      <a:lnTo>
                        <a:pt x="34" y="716"/>
                      </a:lnTo>
                      <a:lnTo>
                        <a:pt x="73" y="757"/>
                      </a:lnTo>
                      <a:lnTo>
                        <a:pt x="146" y="800"/>
                      </a:lnTo>
                      <a:lnTo>
                        <a:pt x="199" y="865"/>
                      </a:lnTo>
                      <a:lnTo>
                        <a:pt x="268" y="832"/>
                      </a:lnTo>
                      <a:lnTo>
                        <a:pt x="294" y="852"/>
                      </a:lnTo>
                      <a:lnTo>
                        <a:pt x="338" y="832"/>
                      </a:lnTo>
                      <a:lnTo>
                        <a:pt x="363" y="797"/>
                      </a:lnTo>
                      <a:lnTo>
                        <a:pt x="437" y="783"/>
                      </a:lnTo>
                      <a:lnTo>
                        <a:pt x="476" y="731"/>
                      </a:lnTo>
                      <a:lnTo>
                        <a:pt x="456" y="716"/>
                      </a:lnTo>
                      <a:lnTo>
                        <a:pt x="527" y="555"/>
                      </a:lnTo>
                      <a:lnTo>
                        <a:pt x="543" y="473"/>
                      </a:lnTo>
                      <a:lnTo>
                        <a:pt x="612" y="506"/>
                      </a:lnTo>
                      <a:lnTo>
                        <a:pt x="646" y="414"/>
                      </a:lnTo>
                      <a:lnTo>
                        <a:pt x="681" y="407"/>
                      </a:lnTo>
                      <a:lnTo>
                        <a:pt x="733" y="318"/>
                      </a:lnTo>
                      <a:lnTo>
                        <a:pt x="747" y="221"/>
                      </a:lnTo>
                      <a:lnTo>
                        <a:pt x="852" y="282"/>
                      </a:lnTo>
                      <a:lnTo>
                        <a:pt x="872" y="232"/>
                      </a:lnTo>
                      <a:lnTo>
                        <a:pt x="844" y="195"/>
                      </a:lnTo>
                      <a:lnTo>
                        <a:pt x="795" y="173"/>
                      </a:lnTo>
                      <a:lnTo>
                        <a:pt x="738" y="179"/>
                      </a:lnTo>
                      <a:lnTo>
                        <a:pt x="718" y="211"/>
                      </a:lnTo>
                      <a:lnTo>
                        <a:pt x="613" y="241"/>
                      </a:lnTo>
                      <a:lnTo>
                        <a:pt x="546" y="319"/>
                      </a:lnTo>
                      <a:lnTo>
                        <a:pt x="525" y="195"/>
                      </a:lnTo>
                      <a:lnTo>
                        <a:pt x="335" y="225"/>
                      </a:lnTo>
                      <a:lnTo>
                        <a:pt x="301" y="0"/>
                      </a:lnTo>
                      <a:lnTo>
                        <a:pt x="274" y="18"/>
                      </a:lnTo>
                      <a:lnTo>
                        <a:pt x="289" y="61"/>
                      </a:lnTo>
                      <a:lnTo>
                        <a:pt x="266" y="262"/>
                      </a:lnTo>
                      <a:lnTo>
                        <a:pt x="232" y="307"/>
                      </a:lnTo>
                      <a:lnTo>
                        <a:pt x="130" y="380"/>
                      </a:lnTo>
                      <a:lnTo>
                        <a:pt x="110" y="467"/>
                      </a:lnTo>
                      <a:lnTo>
                        <a:pt x="73" y="444"/>
                      </a:lnTo>
                      <a:lnTo>
                        <a:pt x="60" y="546"/>
                      </a:lnTo>
                      <a:lnTo>
                        <a:pt x="0" y="598"/>
                      </a:lnTo>
                      <a:close/>
                    </a:path>
                  </a:pathLst>
                </a:custGeom>
                <a:grpFill/>
                <a:ln w="9525">
                  <a:solidFill>
                    <a:srgbClr val="000000"/>
                  </a:solidFill>
                  <a:prstDash val="solid"/>
                  <a:round/>
                  <a:headEnd/>
                  <a:tailEnd/>
                </a:ln>
              </p:spPr>
              <p:txBody>
                <a:bodyPr/>
                <a:lstStyle/>
                <a:p>
                  <a:endParaRPr lang="en-US"/>
                </a:p>
              </p:txBody>
            </p:sp>
            <p:sp>
              <p:nvSpPr>
                <p:cNvPr id="58" name="Freeform 76"/>
                <p:cNvSpPr>
                  <a:spLocks/>
                </p:cNvSpPr>
                <p:nvPr/>
              </p:nvSpPr>
              <p:spPr bwMode="auto">
                <a:xfrm>
                  <a:off x="3216" y="1528"/>
                  <a:ext cx="512" cy="541"/>
                </a:xfrm>
                <a:custGeom>
                  <a:avLst/>
                  <a:gdLst>
                    <a:gd name="T0" fmla="*/ 0 w 1025"/>
                    <a:gd name="T1" fmla="*/ 330 h 1082"/>
                    <a:gd name="T2" fmla="*/ 27 w 1025"/>
                    <a:gd name="T3" fmla="*/ 413 h 1082"/>
                    <a:gd name="T4" fmla="*/ 23 w 1025"/>
                    <a:gd name="T5" fmla="*/ 547 h 1082"/>
                    <a:gd name="T6" fmla="*/ 147 w 1025"/>
                    <a:gd name="T7" fmla="*/ 624 h 1082"/>
                    <a:gd name="T8" fmla="*/ 197 w 1025"/>
                    <a:gd name="T9" fmla="*/ 678 h 1082"/>
                    <a:gd name="T10" fmla="*/ 267 w 1025"/>
                    <a:gd name="T11" fmla="*/ 725 h 1082"/>
                    <a:gd name="T12" fmla="*/ 295 w 1025"/>
                    <a:gd name="T13" fmla="*/ 757 h 1082"/>
                    <a:gd name="T14" fmla="*/ 310 w 1025"/>
                    <a:gd name="T15" fmla="*/ 845 h 1082"/>
                    <a:gd name="T16" fmla="*/ 329 w 1025"/>
                    <a:gd name="T17" fmla="*/ 967 h 1082"/>
                    <a:gd name="T18" fmla="*/ 427 w 1025"/>
                    <a:gd name="T19" fmla="*/ 1082 h 1082"/>
                    <a:gd name="T20" fmla="*/ 934 w 1025"/>
                    <a:gd name="T21" fmla="*/ 1049 h 1082"/>
                    <a:gd name="T22" fmla="*/ 905 w 1025"/>
                    <a:gd name="T23" fmla="*/ 883 h 1082"/>
                    <a:gd name="T24" fmla="*/ 923 w 1025"/>
                    <a:gd name="T25" fmla="*/ 708 h 1082"/>
                    <a:gd name="T26" fmla="*/ 953 w 1025"/>
                    <a:gd name="T27" fmla="*/ 633 h 1082"/>
                    <a:gd name="T28" fmla="*/ 950 w 1025"/>
                    <a:gd name="T29" fmla="*/ 561 h 1082"/>
                    <a:gd name="T30" fmla="*/ 1013 w 1025"/>
                    <a:gd name="T31" fmla="*/ 404 h 1082"/>
                    <a:gd name="T32" fmla="*/ 1025 w 1025"/>
                    <a:gd name="T33" fmla="*/ 362 h 1082"/>
                    <a:gd name="T34" fmla="*/ 1006 w 1025"/>
                    <a:gd name="T35" fmla="*/ 357 h 1082"/>
                    <a:gd name="T36" fmla="*/ 978 w 1025"/>
                    <a:gd name="T37" fmla="*/ 388 h 1082"/>
                    <a:gd name="T38" fmla="*/ 960 w 1025"/>
                    <a:gd name="T39" fmla="*/ 472 h 1082"/>
                    <a:gd name="T40" fmla="*/ 919 w 1025"/>
                    <a:gd name="T41" fmla="*/ 477 h 1082"/>
                    <a:gd name="T42" fmla="*/ 899 w 1025"/>
                    <a:gd name="T43" fmla="*/ 526 h 1082"/>
                    <a:gd name="T44" fmla="*/ 856 w 1025"/>
                    <a:gd name="T45" fmla="*/ 557 h 1082"/>
                    <a:gd name="T46" fmla="*/ 863 w 1025"/>
                    <a:gd name="T47" fmla="*/ 506 h 1082"/>
                    <a:gd name="T48" fmla="*/ 886 w 1025"/>
                    <a:gd name="T49" fmla="*/ 451 h 1082"/>
                    <a:gd name="T50" fmla="*/ 918 w 1025"/>
                    <a:gd name="T51" fmla="*/ 434 h 1082"/>
                    <a:gd name="T52" fmla="*/ 920 w 1025"/>
                    <a:gd name="T53" fmla="*/ 412 h 1082"/>
                    <a:gd name="T54" fmla="*/ 864 w 1025"/>
                    <a:gd name="T55" fmla="*/ 265 h 1082"/>
                    <a:gd name="T56" fmla="*/ 826 w 1025"/>
                    <a:gd name="T57" fmla="*/ 250 h 1082"/>
                    <a:gd name="T58" fmla="*/ 811 w 1025"/>
                    <a:gd name="T59" fmla="*/ 218 h 1082"/>
                    <a:gd name="T60" fmla="*/ 713 w 1025"/>
                    <a:gd name="T61" fmla="*/ 205 h 1082"/>
                    <a:gd name="T62" fmla="*/ 502 w 1025"/>
                    <a:gd name="T63" fmla="*/ 150 h 1082"/>
                    <a:gd name="T64" fmla="*/ 413 w 1025"/>
                    <a:gd name="T65" fmla="*/ 88 h 1082"/>
                    <a:gd name="T66" fmla="*/ 364 w 1025"/>
                    <a:gd name="T67" fmla="*/ 66 h 1082"/>
                    <a:gd name="T68" fmla="*/ 335 w 1025"/>
                    <a:gd name="T69" fmla="*/ 87 h 1082"/>
                    <a:gd name="T70" fmla="*/ 327 w 1025"/>
                    <a:gd name="T71" fmla="*/ 85 h 1082"/>
                    <a:gd name="T72" fmla="*/ 340 w 1025"/>
                    <a:gd name="T73" fmla="*/ 66 h 1082"/>
                    <a:gd name="T74" fmla="*/ 341 w 1025"/>
                    <a:gd name="T75" fmla="*/ 38 h 1082"/>
                    <a:gd name="T76" fmla="*/ 349 w 1025"/>
                    <a:gd name="T77" fmla="*/ 29 h 1082"/>
                    <a:gd name="T78" fmla="*/ 350 w 1025"/>
                    <a:gd name="T79" fmla="*/ 10 h 1082"/>
                    <a:gd name="T80" fmla="*/ 338 w 1025"/>
                    <a:gd name="T81" fmla="*/ 0 h 1082"/>
                    <a:gd name="T82" fmla="*/ 220 w 1025"/>
                    <a:gd name="T83" fmla="*/ 56 h 1082"/>
                    <a:gd name="T84" fmla="*/ 173 w 1025"/>
                    <a:gd name="T85" fmla="*/ 71 h 1082"/>
                    <a:gd name="T86" fmla="*/ 156 w 1025"/>
                    <a:gd name="T87" fmla="*/ 73 h 1082"/>
                    <a:gd name="T88" fmla="*/ 127 w 1025"/>
                    <a:gd name="T89" fmla="*/ 58 h 1082"/>
                    <a:gd name="T90" fmla="*/ 122 w 1025"/>
                    <a:gd name="T91" fmla="*/ 71 h 1082"/>
                    <a:gd name="T92" fmla="*/ 117 w 1025"/>
                    <a:gd name="T93" fmla="*/ 57 h 1082"/>
                    <a:gd name="T94" fmla="*/ 95 w 1025"/>
                    <a:gd name="T95" fmla="*/ 79 h 1082"/>
                    <a:gd name="T96" fmla="*/ 100 w 1025"/>
                    <a:gd name="T97" fmla="*/ 202 h 1082"/>
                    <a:gd name="T98" fmla="*/ 0 w 1025"/>
                    <a:gd name="T99" fmla="*/ 330 h 10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5"/>
                    <a:gd name="T151" fmla="*/ 0 h 1082"/>
                    <a:gd name="T152" fmla="*/ 1025 w 1025"/>
                    <a:gd name="T153" fmla="*/ 1082 h 10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5" h="1082">
                      <a:moveTo>
                        <a:pt x="0" y="330"/>
                      </a:moveTo>
                      <a:lnTo>
                        <a:pt x="27" y="413"/>
                      </a:lnTo>
                      <a:lnTo>
                        <a:pt x="23" y="547"/>
                      </a:lnTo>
                      <a:lnTo>
                        <a:pt x="147" y="624"/>
                      </a:lnTo>
                      <a:lnTo>
                        <a:pt x="197" y="678"/>
                      </a:lnTo>
                      <a:lnTo>
                        <a:pt x="267" y="725"/>
                      </a:lnTo>
                      <a:lnTo>
                        <a:pt x="295" y="757"/>
                      </a:lnTo>
                      <a:lnTo>
                        <a:pt x="310" y="845"/>
                      </a:lnTo>
                      <a:lnTo>
                        <a:pt x="329" y="967"/>
                      </a:lnTo>
                      <a:lnTo>
                        <a:pt x="427" y="1082"/>
                      </a:lnTo>
                      <a:lnTo>
                        <a:pt x="934" y="1049"/>
                      </a:lnTo>
                      <a:lnTo>
                        <a:pt x="905" y="883"/>
                      </a:lnTo>
                      <a:lnTo>
                        <a:pt x="923" y="708"/>
                      </a:lnTo>
                      <a:lnTo>
                        <a:pt x="953" y="633"/>
                      </a:lnTo>
                      <a:lnTo>
                        <a:pt x="950" y="561"/>
                      </a:lnTo>
                      <a:lnTo>
                        <a:pt x="1013" y="404"/>
                      </a:lnTo>
                      <a:lnTo>
                        <a:pt x="1025" y="362"/>
                      </a:lnTo>
                      <a:lnTo>
                        <a:pt x="1006" y="357"/>
                      </a:lnTo>
                      <a:lnTo>
                        <a:pt x="978" y="388"/>
                      </a:lnTo>
                      <a:lnTo>
                        <a:pt x="960" y="472"/>
                      </a:lnTo>
                      <a:lnTo>
                        <a:pt x="919" y="477"/>
                      </a:lnTo>
                      <a:lnTo>
                        <a:pt x="899" y="526"/>
                      </a:lnTo>
                      <a:lnTo>
                        <a:pt x="856" y="557"/>
                      </a:lnTo>
                      <a:lnTo>
                        <a:pt x="863" y="506"/>
                      </a:lnTo>
                      <a:lnTo>
                        <a:pt x="886" y="451"/>
                      </a:lnTo>
                      <a:lnTo>
                        <a:pt x="918" y="434"/>
                      </a:lnTo>
                      <a:lnTo>
                        <a:pt x="920" y="412"/>
                      </a:lnTo>
                      <a:lnTo>
                        <a:pt x="864" y="265"/>
                      </a:lnTo>
                      <a:lnTo>
                        <a:pt x="826" y="250"/>
                      </a:lnTo>
                      <a:lnTo>
                        <a:pt x="811" y="218"/>
                      </a:lnTo>
                      <a:lnTo>
                        <a:pt x="713" y="205"/>
                      </a:lnTo>
                      <a:lnTo>
                        <a:pt x="502" y="150"/>
                      </a:lnTo>
                      <a:lnTo>
                        <a:pt x="413" y="88"/>
                      </a:lnTo>
                      <a:lnTo>
                        <a:pt x="364" y="66"/>
                      </a:lnTo>
                      <a:lnTo>
                        <a:pt x="335" y="87"/>
                      </a:lnTo>
                      <a:lnTo>
                        <a:pt x="327" y="85"/>
                      </a:lnTo>
                      <a:lnTo>
                        <a:pt x="340" y="66"/>
                      </a:lnTo>
                      <a:lnTo>
                        <a:pt x="341" y="38"/>
                      </a:lnTo>
                      <a:lnTo>
                        <a:pt x="349" y="29"/>
                      </a:lnTo>
                      <a:lnTo>
                        <a:pt x="350" y="10"/>
                      </a:lnTo>
                      <a:lnTo>
                        <a:pt x="338" y="0"/>
                      </a:lnTo>
                      <a:lnTo>
                        <a:pt x="220" y="56"/>
                      </a:lnTo>
                      <a:lnTo>
                        <a:pt x="173" y="71"/>
                      </a:lnTo>
                      <a:lnTo>
                        <a:pt x="156" y="73"/>
                      </a:lnTo>
                      <a:lnTo>
                        <a:pt x="127" y="58"/>
                      </a:lnTo>
                      <a:lnTo>
                        <a:pt x="122" y="71"/>
                      </a:lnTo>
                      <a:lnTo>
                        <a:pt x="117" y="57"/>
                      </a:lnTo>
                      <a:lnTo>
                        <a:pt x="95" y="79"/>
                      </a:lnTo>
                      <a:lnTo>
                        <a:pt x="100" y="202"/>
                      </a:lnTo>
                      <a:lnTo>
                        <a:pt x="0" y="330"/>
                      </a:lnTo>
                      <a:close/>
                    </a:path>
                  </a:pathLst>
                </a:custGeom>
                <a:grpFill/>
                <a:ln w="9525">
                  <a:solidFill>
                    <a:srgbClr val="000000"/>
                  </a:solidFill>
                  <a:prstDash val="solid"/>
                  <a:round/>
                  <a:headEnd/>
                  <a:tailEnd/>
                </a:ln>
              </p:spPr>
              <p:txBody>
                <a:bodyPr/>
                <a:lstStyle/>
                <a:p>
                  <a:endParaRPr lang="en-US"/>
                </a:p>
              </p:txBody>
            </p:sp>
            <p:sp>
              <p:nvSpPr>
                <p:cNvPr id="59" name="Freeform 77"/>
                <p:cNvSpPr>
                  <a:spLocks/>
                </p:cNvSpPr>
                <p:nvPr/>
              </p:nvSpPr>
              <p:spPr bwMode="auto">
                <a:xfrm>
                  <a:off x="1572" y="1666"/>
                  <a:ext cx="680" cy="564"/>
                </a:xfrm>
                <a:custGeom>
                  <a:avLst/>
                  <a:gdLst>
                    <a:gd name="T0" fmla="*/ 0 w 1361"/>
                    <a:gd name="T1" fmla="*/ 969 h 1128"/>
                    <a:gd name="T2" fmla="*/ 41 w 1361"/>
                    <a:gd name="T3" fmla="*/ 723 h 1128"/>
                    <a:gd name="T4" fmla="*/ 141 w 1361"/>
                    <a:gd name="T5" fmla="*/ 121 h 1128"/>
                    <a:gd name="T6" fmla="*/ 161 w 1361"/>
                    <a:gd name="T7" fmla="*/ 0 h 1128"/>
                    <a:gd name="T8" fmla="*/ 699 w 1361"/>
                    <a:gd name="T9" fmla="*/ 79 h 1128"/>
                    <a:gd name="T10" fmla="*/ 1361 w 1361"/>
                    <a:gd name="T11" fmla="*/ 149 h 1128"/>
                    <a:gd name="T12" fmla="*/ 1318 w 1361"/>
                    <a:gd name="T13" fmla="*/ 637 h 1128"/>
                    <a:gd name="T14" fmla="*/ 1273 w 1361"/>
                    <a:gd name="T15" fmla="*/ 1128 h 1128"/>
                    <a:gd name="T16" fmla="*/ 363 w 1361"/>
                    <a:gd name="T17" fmla="*/ 1025 h 1128"/>
                    <a:gd name="T18" fmla="*/ 0 w 1361"/>
                    <a:gd name="T19" fmla="*/ 969 h 1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1"/>
                    <a:gd name="T31" fmla="*/ 0 h 1128"/>
                    <a:gd name="T32" fmla="*/ 1361 w 1361"/>
                    <a:gd name="T33" fmla="*/ 1128 h 1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1" h="1128">
                      <a:moveTo>
                        <a:pt x="0" y="969"/>
                      </a:moveTo>
                      <a:lnTo>
                        <a:pt x="41" y="723"/>
                      </a:lnTo>
                      <a:lnTo>
                        <a:pt x="141" y="121"/>
                      </a:lnTo>
                      <a:lnTo>
                        <a:pt x="161" y="0"/>
                      </a:lnTo>
                      <a:lnTo>
                        <a:pt x="699" y="79"/>
                      </a:lnTo>
                      <a:lnTo>
                        <a:pt x="1361" y="149"/>
                      </a:lnTo>
                      <a:lnTo>
                        <a:pt x="1318" y="637"/>
                      </a:lnTo>
                      <a:lnTo>
                        <a:pt x="1273" y="1128"/>
                      </a:lnTo>
                      <a:lnTo>
                        <a:pt x="363" y="1025"/>
                      </a:lnTo>
                      <a:lnTo>
                        <a:pt x="0" y="969"/>
                      </a:lnTo>
                      <a:close/>
                    </a:path>
                  </a:pathLst>
                </a:custGeom>
                <a:grpFill/>
                <a:ln w="9525">
                  <a:solidFill>
                    <a:srgbClr val="000000"/>
                  </a:solidFill>
                  <a:prstDash val="solid"/>
                  <a:round/>
                  <a:headEnd/>
                  <a:tailEnd/>
                </a:ln>
              </p:spPr>
              <p:txBody>
                <a:bodyPr/>
                <a:lstStyle/>
                <a:p>
                  <a:endParaRPr lang="en-US"/>
                </a:p>
              </p:txBody>
            </p:sp>
            <p:sp>
              <p:nvSpPr>
                <p:cNvPr id="60" name="Freeform 78"/>
                <p:cNvSpPr>
                  <a:spLocks/>
                </p:cNvSpPr>
                <p:nvPr/>
              </p:nvSpPr>
              <p:spPr bwMode="auto">
                <a:xfrm>
                  <a:off x="449" y="3270"/>
                  <a:ext cx="937" cy="800"/>
                </a:xfrm>
                <a:custGeom>
                  <a:avLst/>
                  <a:gdLst>
                    <a:gd name="T0" fmla="*/ 155 w 1873"/>
                    <a:gd name="T1" fmla="*/ 1460 h 1600"/>
                    <a:gd name="T2" fmla="*/ 354 w 1873"/>
                    <a:gd name="T3" fmla="*/ 1343 h 1600"/>
                    <a:gd name="T4" fmla="*/ 364 w 1873"/>
                    <a:gd name="T5" fmla="*/ 1201 h 1600"/>
                    <a:gd name="T6" fmla="*/ 289 w 1873"/>
                    <a:gd name="T7" fmla="*/ 1192 h 1600"/>
                    <a:gd name="T8" fmla="*/ 149 w 1873"/>
                    <a:gd name="T9" fmla="*/ 1184 h 1600"/>
                    <a:gd name="T10" fmla="*/ 211 w 1873"/>
                    <a:gd name="T11" fmla="*/ 998 h 1600"/>
                    <a:gd name="T12" fmla="*/ 84 w 1873"/>
                    <a:gd name="T13" fmla="*/ 995 h 1600"/>
                    <a:gd name="T14" fmla="*/ 93 w 1873"/>
                    <a:gd name="T15" fmla="*/ 933 h 1600"/>
                    <a:gd name="T16" fmla="*/ 43 w 1873"/>
                    <a:gd name="T17" fmla="*/ 859 h 1600"/>
                    <a:gd name="T18" fmla="*/ 226 w 1873"/>
                    <a:gd name="T19" fmla="*/ 747 h 1600"/>
                    <a:gd name="T20" fmla="*/ 329 w 1873"/>
                    <a:gd name="T21" fmla="*/ 637 h 1600"/>
                    <a:gd name="T22" fmla="*/ 177 w 1873"/>
                    <a:gd name="T23" fmla="*/ 597 h 1600"/>
                    <a:gd name="T24" fmla="*/ 266 w 1873"/>
                    <a:gd name="T25" fmla="*/ 402 h 1600"/>
                    <a:gd name="T26" fmla="*/ 393 w 1873"/>
                    <a:gd name="T27" fmla="*/ 457 h 1600"/>
                    <a:gd name="T28" fmla="*/ 414 w 1873"/>
                    <a:gd name="T29" fmla="*/ 459 h 1600"/>
                    <a:gd name="T30" fmla="*/ 317 w 1873"/>
                    <a:gd name="T31" fmla="*/ 360 h 1600"/>
                    <a:gd name="T32" fmla="*/ 282 w 1873"/>
                    <a:gd name="T33" fmla="*/ 154 h 1600"/>
                    <a:gd name="T34" fmla="*/ 533 w 1873"/>
                    <a:gd name="T35" fmla="*/ 47 h 1600"/>
                    <a:gd name="T36" fmla="*/ 660 w 1873"/>
                    <a:gd name="T37" fmla="*/ 0 h 1600"/>
                    <a:gd name="T38" fmla="*/ 744 w 1873"/>
                    <a:gd name="T39" fmla="*/ 78 h 1600"/>
                    <a:gd name="T40" fmla="*/ 925 w 1873"/>
                    <a:gd name="T41" fmla="*/ 134 h 1600"/>
                    <a:gd name="T42" fmla="*/ 1092 w 1873"/>
                    <a:gd name="T43" fmla="*/ 166 h 1600"/>
                    <a:gd name="T44" fmla="*/ 1338 w 1873"/>
                    <a:gd name="T45" fmla="*/ 1151 h 1600"/>
                    <a:gd name="T46" fmla="*/ 1493 w 1873"/>
                    <a:gd name="T47" fmla="*/ 1182 h 1600"/>
                    <a:gd name="T48" fmla="*/ 1572 w 1873"/>
                    <a:gd name="T49" fmla="*/ 1206 h 1600"/>
                    <a:gd name="T50" fmla="*/ 1799 w 1873"/>
                    <a:gd name="T51" fmla="*/ 1447 h 1600"/>
                    <a:gd name="T52" fmla="*/ 1850 w 1873"/>
                    <a:gd name="T53" fmla="*/ 1600 h 1600"/>
                    <a:gd name="T54" fmla="*/ 1818 w 1873"/>
                    <a:gd name="T55" fmla="*/ 1542 h 1600"/>
                    <a:gd name="T56" fmla="*/ 1761 w 1873"/>
                    <a:gd name="T57" fmla="*/ 1524 h 1600"/>
                    <a:gd name="T58" fmla="*/ 1745 w 1873"/>
                    <a:gd name="T59" fmla="*/ 1482 h 1600"/>
                    <a:gd name="T60" fmla="*/ 1721 w 1873"/>
                    <a:gd name="T61" fmla="*/ 1444 h 1600"/>
                    <a:gd name="T62" fmla="*/ 1654 w 1873"/>
                    <a:gd name="T63" fmla="*/ 1395 h 1600"/>
                    <a:gd name="T64" fmla="*/ 1621 w 1873"/>
                    <a:gd name="T65" fmla="*/ 1314 h 1600"/>
                    <a:gd name="T66" fmla="*/ 1592 w 1873"/>
                    <a:gd name="T67" fmla="*/ 1297 h 1600"/>
                    <a:gd name="T68" fmla="*/ 1534 w 1873"/>
                    <a:gd name="T69" fmla="*/ 1206 h 1600"/>
                    <a:gd name="T70" fmla="*/ 1630 w 1873"/>
                    <a:gd name="T71" fmla="*/ 1341 h 1600"/>
                    <a:gd name="T72" fmla="*/ 1630 w 1873"/>
                    <a:gd name="T73" fmla="*/ 1395 h 1600"/>
                    <a:gd name="T74" fmla="*/ 1608 w 1873"/>
                    <a:gd name="T75" fmla="*/ 1420 h 1600"/>
                    <a:gd name="T76" fmla="*/ 1550 w 1873"/>
                    <a:gd name="T77" fmla="*/ 1299 h 1600"/>
                    <a:gd name="T78" fmla="*/ 1499 w 1873"/>
                    <a:gd name="T79" fmla="*/ 1254 h 1600"/>
                    <a:gd name="T80" fmla="*/ 1483 w 1873"/>
                    <a:gd name="T81" fmla="*/ 1304 h 1600"/>
                    <a:gd name="T82" fmla="*/ 1318 w 1873"/>
                    <a:gd name="T83" fmla="*/ 1169 h 1600"/>
                    <a:gd name="T84" fmla="*/ 1253 w 1873"/>
                    <a:gd name="T85" fmla="*/ 1184 h 1600"/>
                    <a:gd name="T86" fmla="*/ 1026 w 1873"/>
                    <a:gd name="T87" fmla="*/ 1136 h 1600"/>
                    <a:gd name="T88" fmla="*/ 978 w 1873"/>
                    <a:gd name="T89" fmla="*/ 1093 h 1600"/>
                    <a:gd name="T90" fmla="*/ 903 w 1873"/>
                    <a:gd name="T91" fmla="*/ 1069 h 1600"/>
                    <a:gd name="T92" fmla="*/ 894 w 1873"/>
                    <a:gd name="T93" fmla="*/ 1087 h 1600"/>
                    <a:gd name="T94" fmla="*/ 955 w 1873"/>
                    <a:gd name="T95" fmla="*/ 1182 h 1600"/>
                    <a:gd name="T96" fmla="*/ 845 w 1873"/>
                    <a:gd name="T97" fmla="*/ 1156 h 1600"/>
                    <a:gd name="T98" fmla="*/ 817 w 1873"/>
                    <a:gd name="T99" fmla="*/ 1187 h 1600"/>
                    <a:gd name="T100" fmla="*/ 726 w 1873"/>
                    <a:gd name="T101" fmla="*/ 1227 h 1600"/>
                    <a:gd name="T102" fmla="*/ 739 w 1873"/>
                    <a:gd name="T103" fmla="*/ 1182 h 1600"/>
                    <a:gd name="T104" fmla="*/ 843 w 1873"/>
                    <a:gd name="T105" fmla="*/ 1010 h 1600"/>
                    <a:gd name="T106" fmla="*/ 670 w 1873"/>
                    <a:gd name="T107" fmla="*/ 1117 h 1600"/>
                    <a:gd name="T108" fmla="*/ 602 w 1873"/>
                    <a:gd name="T109" fmla="*/ 1264 h 1600"/>
                    <a:gd name="T110" fmla="*/ 214 w 1873"/>
                    <a:gd name="T111" fmla="*/ 1489 h 1600"/>
                    <a:gd name="T112" fmla="*/ 50 w 1873"/>
                    <a:gd name="T113" fmla="*/ 1532 h 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73"/>
                    <a:gd name="T172" fmla="*/ 0 h 1600"/>
                    <a:gd name="T173" fmla="*/ 1873 w 1873"/>
                    <a:gd name="T174" fmla="*/ 1600 h 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73" h="1600">
                      <a:moveTo>
                        <a:pt x="0" y="1524"/>
                      </a:moveTo>
                      <a:lnTo>
                        <a:pt x="17" y="1502"/>
                      </a:lnTo>
                      <a:lnTo>
                        <a:pt x="31" y="1509"/>
                      </a:lnTo>
                      <a:lnTo>
                        <a:pt x="107" y="1450"/>
                      </a:lnTo>
                      <a:lnTo>
                        <a:pt x="155" y="1460"/>
                      </a:lnTo>
                      <a:lnTo>
                        <a:pt x="169" y="1480"/>
                      </a:lnTo>
                      <a:lnTo>
                        <a:pt x="169" y="1460"/>
                      </a:lnTo>
                      <a:lnTo>
                        <a:pt x="214" y="1428"/>
                      </a:lnTo>
                      <a:lnTo>
                        <a:pt x="290" y="1398"/>
                      </a:lnTo>
                      <a:lnTo>
                        <a:pt x="354" y="1343"/>
                      </a:lnTo>
                      <a:lnTo>
                        <a:pt x="372" y="1349"/>
                      </a:lnTo>
                      <a:lnTo>
                        <a:pt x="385" y="1278"/>
                      </a:lnTo>
                      <a:lnTo>
                        <a:pt x="423" y="1227"/>
                      </a:lnTo>
                      <a:lnTo>
                        <a:pt x="354" y="1229"/>
                      </a:lnTo>
                      <a:lnTo>
                        <a:pt x="364" y="1201"/>
                      </a:lnTo>
                      <a:lnTo>
                        <a:pt x="386" y="1201"/>
                      </a:lnTo>
                      <a:lnTo>
                        <a:pt x="364" y="1187"/>
                      </a:lnTo>
                      <a:lnTo>
                        <a:pt x="329" y="1221"/>
                      </a:lnTo>
                      <a:lnTo>
                        <a:pt x="329" y="1247"/>
                      </a:lnTo>
                      <a:lnTo>
                        <a:pt x="289" y="1192"/>
                      </a:lnTo>
                      <a:lnTo>
                        <a:pt x="275" y="1201"/>
                      </a:lnTo>
                      <a:lnTo>
                        <a:pt x="256" y="1171"/>
                      </a:lnTo>
                      <a:lnTo>
                        <a:pt x="204" y="1199"/>
                      </a:lnTo>
                      <a:lnTo>
                        <a:pt x="189" y="1199"/>
                      </a:lnTo>
                      <a:lnTo>
                        <a:pt x="149" y="1184"/>
                      </a:lnTo>
                      <a:lnTo>
                        <a:pt x="192" y="1146"/>
                      </a:lnTo>
                      <a:lnTo>
                        <a:pt x="177" y="1137"/>
                      </a:lnTo>
                      <a:lnTo>
                        <a:pt x="195" y="1111"/>
                      </a:lnTo>
                      <a:lnTo>
                        <a:pt x="185" y="1038"/>
                      </a:lnTo>
                      <a:lnTo>
                        <a:pt x="211" y="998"/>
                      </a:lnTo>
                      <a:lnTo>
                        <a:pt x="169" y="1025"/>
                      </a:lnTo>
                      <a:lnTo>
                        <a:pt x="175" y="1048"/>
                      </a:lnTo>
                      <a:lnTo>
                        <a:pt x="139" y="1069"/>
                      </a:lnTo>
                      <a:lnTo>
                        <a:pt x="93" y="1051"/>
                      </a:lnTo>
                      <a:lnTo>
                        <a:pt x="84" y="995"/>
                      </a:lnTo>
                      <a:lnTo>
                        <a:pt x="53" y="965"/>
                      </a:lnTo>
                      <a:lnTo>
                        <a:pt x="53" y="948"/>
                      </a:lnTo>
                      <a:lnTo>
                        <a:pt x="70" y="948"/>
                      </a:lnTo>
                      <a:lnTo>
                        <a:pt x="76" y="936"/>
                      </a:lnTo>
                      <a:lnTo>
                        <a:pt x="93" y="933"/>
                      </a:lnTo>
                      <a:lnTo>
                        <a:pt x="76" y="928"/>
                      </a:lnTo>
                      <a:lnTo>
                        <a:pt x="92" y="917"/>
                      </a:lnTo>
                      <a:lnTo>
                        <a:pt x="75" y="897"/>
                      </a:lnTo>
                      <a:lnTo>
                        <a:pt x="66" y="907"/>
                      </a:lnTo>
                      <a:lnTo>
                        <a:pt x="43" y="859"/>
                      </a:lnTo>
                      <a:lnTo>
                        <a:pt x="55" y="822"/>
                      </a:lnTo>
                      <a:lnTo>
                        <a:pt x="144" y="767"/>
                      </a:lnTo>
                      <a:lnTo>
                        <a:pt x="167" y="729"/>
                      </a:lnTo>
                      <a:lnTo>
                        <a:pt x="183" y="717"/>
                      </a:lnTo>
                      <a:lnTo>
                        <a:pt x="226" y="747"/>
                      </a:lnTo>
                      <a:lnTo>
                        <a:pt x="256" y="737"/>
                      </a:lnTo>
                      <a:lnTo>
                        <a:pt x="270" y="715"/>
                      </a:lnTo>
                      <a:lnTo>
                        <a:pt x="329" y="729"/>
                      </a:lnTo>
                      <a:lnTo>
                        <a:pt x="348" y="661"/>
                      </a:lnTo>
                      <a:lnTo>
                        <a:pt x="329" y="637"/>
                      </a:lnTo>
                      <a:lnTo>
                        <a:pt x="372" y="611"/>
                      </a:lnTo>
                      <a:lnTo>
                        <a:pt x="329" y="600"/>
                      </a:lnTo>
                      <a:lnTo>
                        <a:pt x="275" y="634"/>
                      </a:lnTo>
                      <a:lnTo>
                        <a:pt x="270" y="600"/>
                      </a:lnTo>
                      <a:lnTo>
                        <a:pt x="177" y="597"/>
                      </a:lnTo>
                      <a:lnTo>
                        <a:pt x="136" y="557"/>
                      </a:lnTo>
                      <a:lnTo>
                        <a:pt x="132" y="491"/>
                      </a:lnTo>
                      <a:lnTo>
                        <a:pt x="160" y="509"/>
                      </a:lnTo>
                      <a:lnTo>
                        <a:pt x="93" y="437"/>
                      </a:lnTo>
                      <a:lnTo>
                        <a:pt x="266" y="402"/>
                      </a:lnTo>
                      <a:lnTo>
                        <a:pt x="290" y="410"/>
                      </a:lnTo>
                      <a:lnTo>
                        <a:pt x="270" y="437"/>
                      </a:lnTo>
                      <a:lnTo>
                        <a:pt x="358" y="481"/>
                      </a:lnTo>
                      <a:lnTo>
                        <a:pt x="395" y="470"/>
                      </a:lnTo>
                      <a:lnTo>
                        <a:pt x="393" y="457"/>
                      </a:lnTo>
                      <a:lnTo>
                        <a:pt x="364" y="446"/>
                      </a:lnTo>
                      <a:lnTo>
                        <a:pt x="343" y="387"/>
                      </a:lnTo>
                      <a:lnTo>
                        <a:pt x="367" y="407"/>
                      </a:lnTo>
                      <a:lnTo>
                        <a:pt x="377" y="437"/>
                      </a:lnTo>
                      <a:lnTo>
                        <a:pt x="414" y="459"/>
                      </a:lnTo>
                      <a:lnTo>
                        <a:pt x="453" y="459"/>
                      </a:lnTo>
                      <a:lnTo>
                        <a:pt x="445" y="436"/>
                      </a:lnTo>
                      <a:lnTo>
                        <a:pt x="381" y="424"/>
                      </a:lnTo>
                      <a:lnTo>
                        <a:pt x="388" y="387"/>
                      </a:lnTo>
                      <a:lnTo>
                        <a:pt x="317" y="360"/>
                      </a:lnTo>
                      <a:lnTo>
                        <a:pt x="317" y="308"/>
                      </a:lnTo>
                      <a:lnTo>
                        <a:pt x="290" y="274"/>
                      </a:lnTo>
                      <a:lnTo>
                        <a:pt x="240" y="208"/>
                      </a:lnTo>
                      <a:lnTo>
                        <a:pt x="259" y="205"/>
                      </a:lnTo>
                      <a:lnTo>
                        <a:pt x="282" y="154"/>
                      </a:lnTo>
                      <a:lnTo>
                        <a:pt x="348" y="178"/>
                      </a:lnTo>
                      <a:lnTo>
                        <a:pt x="394" y="152"/>
                      </a:lnTo>
                      <a:lnTo>
                        <a:pt x="468" y="68"/>
                      </a:lnTo>
                      <a:lnTo>
                        <a:pt x="488" y="78"/>
                      </a:lnTo>
                      <a:lnTo>
                        <a:pt x="533" y="47"/>
                      </a:lnTo>
                      <a:lnTo>
                        <a:pt x="536" y="73"/>
                      </a:lnTo>
                      <a:lnTo>
                        <a:pt x="555" y="70"/>
                      </a:lnTo>
                      <a:lnTo>
                        <a:pt x="546" y="54"/>
                      </a:lnTo>
                      <a:lnTo>
                        <a:pt x="611" y="45"/>
                      </a:lnTo>
                      <a:lnTo>
                        <a:pt x="660" y="0"/>
                      </a:lnTo>
                      <a:lnTo>
                        <a:pt x="693" y="30"/>
                      </a:lnTo>
                      <a:lnTo>
                        <a:pt x="680" y="68"/>
                      </a:lnTo>
                      <a:lnTo>
                        <a:pt x="707" y="70"/>
                      </a:lnTo>
                      <a:lnTo>
                        <a:pt x="711" y="36"/>
                      </a:lnTo>
                      <a:lnTo>
                        <a:pt x="744" y="78"/>
                      </a:lnTo>
                      <a:lnTo>
                        <a:pt x="795" y="78"/>
                      </a:lnTo>
                      <a:lnTo>
                        <a:pt x="805" y="115"/>
                      </a:lnTo>
                      <a:lnTo>
                        <a:pt x="903" y="124"/>
                      </a:lnTo>
                      <a:lnTo>
                        <a:pt x="903" y="145"/>
                      </a:lnTo>
                      <a:lnTo>
                        <a:pt x="925" y="134"/>
                      </a:lnTo>
                      <a:lnTo>
                        <a:pt x="948" y="164"/>
                      </a:lnTo>
                      <a:lnTo>
                        <a:pt x="998" y="154"/>
                      </a:lnTo>
                      <a:lnTo>
                        <a:pt x="1048" y="178"/>
                      </a:lnTo>
                      <a:lnTo>
                        <a:pt x="1092" y="154"/>
                      </a:lnTo>
                      <a:lnTo>
                        <a:pt x="1092" y="166"/>
                      </a:lnTo>
                      <a:lnTo>
                        <a:pt x="1111" y="162"/>
                      </a:lnTo>
                      <a:lnTo>
                        <a:pt x="1186" y="199"/>
                      </a:lnTo>
                      <a:lnTo>
                        <a:pt x="1253" y="1131"/>
                      </a:lnTo>
                      <a:lnTo>
                        <a:pt x="1345" y="1126"/>
                      </a:lnTo>
                      <a:lnTo>
                        <a:pt x="1338" y="1151"/>
                      </a:lnTo>
                      <a:lnTo>
                        <a:pt x="1368" y="1171"/>
                      </a:lnTo>
                      <a:lnTo>
                        <a:pt x="1426" y="1220"/>
                      </a:lnTo>
                      <a:lnTo>
                        <a:pt x="1432" y="1247"/>
                      </a:lnTo>
                      <a:lnTo>
                        <a:pt x="1479" y="1217"/>
                      </a:lnTo>
                      <a:lnTo>
                        <a:pt x="1493" y="1182"/>
                      </a:lnTo>
                      <a:lnTo>
                        <a:pt x="1518" y="1163"/>
                      </a:lnTo>
                      <a:lnTo>
                        <a:pt x="1523" y="1160"/>
                      </a:lnTo>
                      <a:lnTo>
                        <a:pt x="1553" y="1182"/>
                      </a:lnTo>
                      <a:lnTo>
                        <a:pt x="1552" y="1201"/>
                      </a:lnTo>
                      <a:lnTo>
                        <a:pt x="1572" y="1206"/>
                      </a:lnTo>
                      <a:lnTo>
                        <a:pt x="1584" y="1214"/>
                      </a:lnTo>
                      <a:lnTo>
                        <a:pt x="1592" y="1230"/>
                      </a:lnTo>
                      <a:lnTo>
                        <a:pt x="1622" y="1250"/>
                      </a:lnTo>
                      <a:lnTo>
                        <a:pt x="1759" y="1439"/>
                      </a:lnTo>
                      <a:lnTo>
                        <a:pt x="1799" y="1447"/>
                      </a:lnTo>
                      <a:lnTo>
                        <a:pt x="1868" y="1474"/>
                      </a:lnTo>
                      <a:lnTo>
                        <a:pt x="1873" y="1489"/>
                      </a:lnTo>
                      <a:lnTo>
                        <a:pt x="1858" y="1502"/>
                      </a:lnTo>
                      <a:lnTo>
                        <a:pt x="1864" y="1534"/>
                      </a:lnTo>
                      <a:lnTo>
                        <a:pt x="1850" y="1600"/>
                      </a:lnTo>
                      <a:lnTo>
                        <a:pt x="1842" y="1585"/>
                      </a:lnTo>
                      <a:lnTo>
                        <a:pt x="1829" y="1599"/>
                      </a:lnTo>
                      <a:lnTo>
                        <a:pt x="1816" y="1585"/>
                      </a:lnTo>
                      <a:lnTo>
                        <a:pt x="1838" y="1569"/>
                      </a:lnTo>
                      <a:lnTo>
                        <a:pt x="1818" y="1542"/>
                      </a:lnTo>
                      <a:lnTo>
                        <a:pt x="1818" y="1531"/>
                      </a:lnTo>
                      <a:lnTo>
                        <a:pt x="1799" y="1486"/>
                      </a:lnTo>
                      <a:lnTo>
                        <a:pt x="1788" y="1486"/>
                      </a:lnTo>
                      <a:lnTo>
                        <a:pt x="1761" y="1501"/>
                      </a:lnTo>
                      <a:lnTo>
                        <a:pt x="1761" y="1524"/>
                      </a:lnTo>
                      <a:lnTo>
                        <a:pt x="1738" y="1532"/>
                      </a:lnTo>
                      <a:lnTo>
                        <a:pt x="1738" y="1524"/>
                      </a:lnTo>
                      <a:lnTo>
                        <a:pt x="1753" y="1500"/>
                      </a:lnTo>
                      <a:lnTo>
                        <a:pt x="1759" y="1474"/>
                      </a:lnTo>
                      <a:lnTo>
                        <a:pt x="1745" y="1482"/>
                      </a:lnTo>
                      <a:lnTo>
                        <a:pt x="1738" y="1502"/>
                      </a:lnTo>
                      <a:lnTo>
                        <a:pt x="1686" y="1474"/>
                      </a:lnTo>
                      <a:lnTo>
                        <a:pt x="1693" y="1464"/>
                      </a:lnTo>
                      <a:lnTo>
                        <a:pt x="1714" y="1464"/>
                      </a:lnTo>
                      <a:lnTo>
                        <a:pt x="1721" y="1444"/>
                      </a:lnTo>
                      <a:lnTo>
                        <a:pt x="1738" y="1439"/>
                      </a:lnTo>
                      <a:lnTo>
                        <a:pt x="1734" y="1428"/>
                      </a:lnTo>
                      <a:lnTo>
                        <a:pt x="1712" y="1428"/>
                      </a:lnTo>
                      <a:lnTo>
                        <a:pt x="1705" y="1398"/>
                      </a:lnTo>
                      <a:lnTo>
                        <a:pt x="1654" y="1395"/>
                      </a:lnTo>
                      <a:lnTo>
                        <a:pt x="1640" y="1360"/>
                      </a:lnTo>
                      <a:lnTo>
                        <a:pt x="1654" y="1327"/>
                      </a:lnTo>
                      <a:lnTo>
                        <a:pt x="1636" y="1327"/>
                      </a:lnTo>
                      <a:lnTo>
                        <a:pt x="1630" y="1306"/>
                      </a:lnTo>
                      <a:lnTo>
                        <a:pt x="1621" y="1314"/>
                      </a:lnTo>
                      <a:lnTo>
                        <a:pt x="1612" y="1305"/>
                      </a:lnTo>
                      <a:lnTo>
                        <a:pt x="1622" y="1277"/>
                      </a:lnTo>
                      <a:lnTo>
                        <a:pt x="1612" y="1273"/>
                      </a:lnTo>
                      <a:lnTo>
                        <a:pt x="1609" y="1289"/>
                      </a:lnTo>
                      <a:lnTo>
                        <a:pt x="1592" y="1297"/>
                      </a:lnTo>
                      <a:lnTo>
                        <a:pt x="1572" y="1286"/>
                      </a:lnTo>
                      <a:lnTo>
                        <a:pt x="1572" y="1258"/>
                      </a:lnTo>
                      <a:lnTo>
                        <a:pt x="1545" y="1228"/>
                      </a:lnTo>
                      <a:lnTo>
                        <a:pt x="1548" y="1208"/>
                      </a:lnTo>
                      <a:lnTo>
                        <a:pt x="1534" y="1206"/>
                      </a:lnTo>
                      <a:lnTo>
                        <a:pt x="1534" y="1182"/>
                      </a:lnTo>
                      <a:lnTo>
                        <a:pt x="1532" y="1187"/>
                      </a:lnTo>
                      <a:lnTo>
                        <a:pt x="1542" y="1247"/>
                      </a:lnTo>
                      <a:lnTo>
                        <a:pt x="1564" y="1289"/>
                      </a:lnTo>
                      <a:lnTo>
                        <a:pt x="1630" y="1341"/>
                      </a:lnTo>
                      <a:lnTo>
                        <a:pt x="1630" y="1349"/>
                      </a:lnTo>
                      <a:lnTo>
                        <a:pt x="1616" y="1343"/>
                      </a:lnTo>
                      <a:lnTo>
                        <a:pt x="1614" y="1360"/>
                      </a:lnTo>
                      <a:lnTo>
                        <a:pt x="1622" y="1360"/>
                      </a:lnTo>
                      <a:lnTo>
                        <a:pt x="1630" y="1395"/>
                      </a:lnTo>
                      <a:lnTo>
                        <a:pt x="1677" y="1413"/>
                      </a:lnTo>
                      <a:lnTo>
                        <a:pt x="1696" y="1450"/>
                      </a:lnTo>
                      <a:lnTo>
                        <a:pt x="1646" y="1464"/>
                      </a:lnTo>
                      <a:lnTo>
                        <a:pt x="1622" y="1524"/>
                      </a:lnTo>
                      <a:lnTo>
                        <a:pt x="1608" y="1420"/>
                      </a:lnTo>
                      <a:lnTo>
                        <a:pt x="1600" y="1413"/>
                      </a:lnTo>
                      <a:lnTo>
                        <a:pt x="1594" y="1390"/>
                      </a:lnTo>
                      <a:lnTo>
                        <a:pt x="1606" y="1382"/>
                      </a:lnTo>
                      <a:lnTo>
                        <a:pt x="1564" y="1299"/>
                      </a:lnTo>
                      <a:lnTo>
                        <a:pt x="1550" y="1299"/>
                      </a:lnTo>
                      <a:lnTo>
                        <a:pt x="1534" y="1286"/>
                      </a:lnTo>
                      <a:lnTo>
                        <a:pt x="1527" y="1289"/>
                      </a:lnTo>
                      <a:lnTo>
                        <a:pt x="1517" y="1278"/>
                      </a:lnTo>
                      <a:lnTo>
                        <a:pt x="1508" y="1230"/>
                      </a:lnTo>
                      <a:lnTo>
                        <a:pt x="1499" y="1254"/>
                      </a:lnTo>
                      <a:lnTo>
                        <a:pt x="1465" y="1238"/>
                      </a:lnTo>
                      <a:lnTo>
                        <a:pt x="1458" y="1250"/>
                      </a:lnTo>
                      <a:lnTo>
                        <a:pt x="1503" y="1277"/>
                      </a:lnTo>
                      <a:lnTo>
                        <a:pt x="1480" y="1286"/>
                      </a:lnTo>
                      <a:lnTo>
                        <a:pt x="1483" y="1304"/>
                      </a:lnTo>
                      <a:lnTo>
                        <a:pt x="1448" y="1292"/>
                      </a:lnTo>
                      <a:lnTo>
                        <a:pt x="1404" y="1247"/>
                      </a:lnTo>
                      <a:lnTo>
                        <a:pt x="1336" y="1214"/>
                      </a:lnTo>
                      <a:lnTo>
                        <a:pt x="1289" y="1214"/>
                      </a:lnTo>
                      <a:lnTo>
                        <a:pt x="1318" y="1169"/>
                      </a:lnTo>
                      <a:lnTo>
                        <a:pt x="1336" y="1187"/>
                      </a:lnTo>
                      <a:lnTo>
                        <a:pt x="1338" y="1169"/>
                      </a:lnTo>
                      <a:lnTo>
                        <a:pt x="1312" y="1146"/>
                      </a:lnTo>
                      <a:lnTo>
                        <a:pt x="1297" y="1182"/>
                      </a:lnTo>
                      <a:lnTo>
                        <a:pt x="1253" y="1184"/>
                      </a:lnTo>
                      <a:lnTo>
                        <a:pt x="1083" y="1171"/>
                      </a:lnTo>
                      <a:lnTo>
                        <a:pt x="1090" y="1142"/>
                      </a:lnTo>
                      <a:lnTo>
                        <a:pt x="1074" y="1146"/>
                      </a:lnTo>
                      <a:lnTo>
                        <a:pt x="1052" y="1123"/>
                      </a:lnTo>
                      <a:lnTo>
                        <a:pt x="1026" y="1136"/>
                      </a:lnTo>
                      <a:lnTo>
                        <a:pt x="1016" y="1117"/>
                      </a:lnTo>
                      <a:lnTo>
                        <a:pt x="968" y="1137"/>
                      </a:lnTo>
                      <a:lnTo>
                        <a:pt x="968" y="1126"/>
                      </a:lnTo>
                      <a:lnTo>
                        <a:pt x="989" y="1095"/>
                      </a:lnTo>
                      <a:lnTo>
                        <a:pt x="978" y="1093"/>
                      </a:lnTo>
                      <a:lnTo>
                        <a:pt x="989" y="1079"/>
                      </a:lnTo>
                      <a:lnTo>
                        <a:pt x="940" y="1089"/>
                      </a:lnTo>
                      <a:lnTo>
                        <a:pt x="925" y="1070"/>
                      </a:lnTo>
                      <a:lnTo>
                        <a:pt x="904" y="1079"/>
                      </a:lnTo>
                      <a:lnTo>
                        <a:pt x="903" y="1069"/>
                      </a:lnTo>
                      <a:lnTo>
                        <a:pt x="912" y="1051"/>
                      </a:lnTo>
                      <a:lnTo>
                        <a:pt x="886" y="1065"/>
                      </a:lnTo>
                      <a:lnTo>
                        <a:pt x="890" y="1070"/>
                      </a:lnTo>
                      <a:lnTo>
                        <a:pt x="875" y="1088"/>
                      </a:lnTo>
                      <a:lnTo>
                        <a:pt x="894" y="1087"/>
                      </a:lnTo>
                      <a:lnTo>
                        <a:pt x="886" y="1111"/>
                      </a:lnTo>
                      <a:lnTo>
                        <a:pt x="904" y="1117"/>
                      </a:lnTo>
                      <a:lnTo>
                        <a:pt x="928" y="1136"/>
                      </a:lnTo>
                      <a:lnTo>
                        <a:pt x="956" y="1117"/>
                      </a:lnTo>
                      <a:lnTo>
                        <a:pt x="955" y="1182"/>
                      </a:lnTo>
                      <a:lnTo>
                        <a:pt x="904" y="1182"/>
                      </a:lnTo>
                      <a:lnTo>
                        <a:pt x="904" y="1169"/>
                      </a:lnTo>
                      <a:lnTo>
                        <a:pt x="886" y="1156"/>
                      </a:lnTo>
                      <a:lnTo>
                        <a:pt x="848" y="1171"/>
                      </a:lnTo>
                      <a:lnTo>
                        <a:pt x="845" y="1156"/>
                      </a:lnTo>
                      <a:lnTo>
                        <a:pt x="830" y="1171"/>
                      </a:lnTo>
                      <a:lnTo>
                        <a:pt x="829" y="1151"/>
                      </a:lnTo>
                      <a:lnTo>
                        <a:pt x="801" y="1146"/>
                      </a:lnTo>
                      <a:lnTo>
                        <a:pt x="820" y="1182"/>
                      </a:lnTo>
                      <a:lnTo>
                        <a:pt x="817" y="1187"/>
                      </a:lnTo>
                      <a:lnTo>
                        <a:pt x="805" y="1182"/>
                      </a:lnTo>
                      <a:lnTo>
                        <a:pt x="772" y="1201"/>
                      </a:lnTo>
                      <a:lnTo>
                        <a:pt x="764" y="1199"/>
                      </a:lnTo>
                      <a:lnTo>
                        <a:pt x="739" y="1238"/>
                      </a:lnTo>
                      <a:lnTo>
                        <a:pt x="726" y="1227"/>
                      </a:lnTo>
                      <a:lnTo>
                        <a:pt x="717" y="1230"/>
                      </a:lnTo>
                      <a:lnTo>
                        <a:pt x="693" y="1229"/>
                      </a:lnTo>
                      <a:lnTo>
                        <a:pt x="688" y="1207"/>
                      </a:lnTo>
                      <a:lnTo>
                        <a:pt x="721" y="1207"/>
                      </a:lnTo>
                      <a:lnTo>
                        <a:pt x="739" y="1182"/>
                      </a:lnTo>
                      <a:lnTo>
                        <a:pt x="688" y="1182"/>
                      </a:lnTo>
                      <a:lnTo>
                        <a:pt x="730" y="1078"/>
                      </a:lnTo>
                      <a:lnTo>
                        <a:pt x="806" y="1061"/>
                      </a:lnTo>
                      <a:lnTo>
                        <a:pt x="796" y="1038"/>
                      </a:lnTo>
                      <a:lnTo>
                        <a:pt x="843" y="1010"/>
                      </a:lnTo>
                      <a:lnTo>
                        <a:pt x="780" y="1027"/>
                      </a:lnTo>
                      <a:lnTo>
                        <a:pt x="794" y="973"/>
                      </a:lnTo>
                      <a:lnTo>
                        <a:pt x="764" y="1038"/>
                      </a:lnTo>
                      <a:lnTo>
                        <a:pt x="721" y="1056"/>
                      </a:lnTo>
                      <a:lnTo>
                        <a:pt x="670" y="1117"/>
                      </a:lnTo>
                      <a:lnTo>
                        <a:pt x="639" y="1117"/>
                      </a:lnTo>
                      <a:lnTo>
                        <a:pt x="659" y="1151"/>
                      </a:lnTo>
                      <a:lnTo>
                        <a:pt x="574" y="1220"/>
                      </a:lnTo>
                      <a:lnTo>
                        <a:pt x="606" y="1230"/>
                      </a:lnTo>
                      <a:lnTo>
                        <a:pt x="602" y="1264"/>
                      </a:lnTo>
                      <a:lnTo>
                        <a:pt x="412" y="1410"/>
                      </a:lnTo>
                      <a:lnTo>
                        <a:pt x="272" y="1447"/>
                      </a:lnTo>
                      <a:lnTo>
                        <a:pt x="317" y="1464"/>
                      </a:lnTo>
                      <a:lnTo>
                        <a:pt x="228" y="1511"/>
                      </a:lnTo>
                      <a:lnTo>
                        <a:pt x="214" y="1489"/>
                      </a:lnTo>
                      <a:lnTo>
                        <a:pt x="160" y="1511"/>
                      </a:lnTo>
                      <a:lnTo>
                        <a:pt x="119" y="1511"/>
                      </a:lnTo>
                      <a:lnTo>
                        <a:pt x="120" y="1486"/>
                      </a:lnTo>
                      <a:lnTo>
                        <a:pt x="66" y="1541"/>
                      </a:lnTo>
                      <a:lnTo>
                        <a:pt x="50" y="1532"/>
                      </a:lnTo>
                      <a:lnTo>
                        <a:pt x="50" y="1510"/>
                      </a:lnTo>
                      <a:lnTo>
                        <a:pt x="37" y="1532"/>
                      </a:lnTo>
                      <a:lnTo>
                        <a:pt x="0" y="1524"/>
                      </a:lnTo>
                      <a:close/>
                    </a:path>
                  </a:pathLst>
                </a:custGeom>
                <a:grpFill/>
                <a:ln w="1588">
                  <a:solidFill>
                    <a:srgbClr val="000000"/>
                  </a:solidFill>
                  <a:prstDash val="solid"/>
                  <a:round/>
                  <a:headEnd/>
                  <a:tailEnd/>
                </a:ln>
              </p:spPr>
              <p:txBody>
                <a:bodyPr/>
                <a:lstStyle/>
                <a:p>
                  <a:endParaRPr lang="en-US"/>
                </a:p>
              </p:txBody>
            </p:sp>
          </p:grpSp>
        </p:grpSp>
      </p:grpSp>
      <p:sp>
        <p:nvSpPr>
          <p:cNvPr id="14338" name="Rectangle 2"/>
          <p:cNvSpPr>
            <a:spLocks noGrp="1" noChangeArrowheads="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latin typeface="Arial" pitchFamily="34" charset="0"/>
              </a:rPr>
              <a:t>Ready for the Panama Canal: US Harbors 45’ or Greater</a:t>
            </a:r>
          </a:p>
        </p:txBody>
      </p:sp>
      <p:sp>
        <p:nvSpPr>
          <p:cNvPr id="14339" name="Rectangle 3"/>
          <p:cNvSpPr>
            <a:spLocks noGrp="1" noChangeArrowheads="1"/>
          </p:cNvSpPr>
          <p:nvPr>
            <p:ph type="body" idx="1"/>
          </p:nvPr>
        </p:nvSpPr>
        <p:spPr bwMode="auto">
          <a:xfrm>
            <a:off x="0" y="3048000"/>
            <a:ext cx="2743200" cy="1524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None/>
            </a:pPr>
            <a:r>
              <a:rPr lang="en-US" sz="2000" b="1" dirty="0" smtClean="0">
                <a:latin typeface="Arial" pitchFamily="34" charset="0"/>
                <a:cs typeface="Arial" pitchFamily="34" charset="0"/>
              </a:rPr>
              <a:t>WEST COAST</a:t>
            </a:r>
          </a:p>
          <a:p>
            <a:pPr>
              <a:lnSpc>
                <a:spcPct val="90000"/>
              </a:lnSpc>
              <a:buNone/>
            </a:pPr>
            <a:r>
              <a:rPr lang="en-US" sz="1800" b="1" dirty="0" smtClean="0">
                <a:latin typeface="Arial" pitchFamily="34" charset="0"/>
                <a:cs typeface="Arial" pitchFamily="34" charset="0"/>
              </a:rPr>
              <a:t>Seattle/Tacoma (&gt;50’)</a:t>
            </a:r>
          </a:p>
          <a:p>
            <a:pPr>
              <a:lnSpc>
                <a:spcPct val="90000"/>
              </a:lnSpc>
              <a:buNone/>
            </a:pPr>
            <a:r>
              <a:rPr lang="en-US" sz="1800" b="1" dirty="0" smtClean="0">
                <a:latin typeface="Arial" pitchFamily="34" charset="0"/>
                <a:cs typeface="Arial" pitchFamily="34" charset="0"/>
              </a:rPr>
              <a:t>Oakland (50’)</a:t>
            </a:r>
          </a:p>
          <a:p>
            <a:pPr>
              <a:lnSpc>
                <a:spcPct val="90000"/>
              </a:lnSpc>
              <a:buNone/>
            </a:pPr>
            <a:r>
              <a:rPr lang="en-US" sz="1800" b="1" dirty="0" smtClean="0">
                <a:latin typeface="Arial" pitchFamily="34" charset="0"/>
                <a:cs typeface="Arial" pitchFamily="34" charset="0"/>
              </a:rPr>
              <a:t>LA/LB (&gt;50’)</a:t>
            </a:r>
          </a:p>
          <a:p>
            <a:pPr>
              <a:lnSpc>
                <a:spcPct val="90000"/>
              </a:lnSpc>
              <a:buNone/>
            </a:pPr>
            <a:r>
              <a:rPr lang="en-US" sz="1800" b="1" dirty="0" smtClean="0">
                <a:latin typeface="Arial" pitchFamily="34" charset="0"/>
                <a:cs typeface="Arial" pitchFamily="34" charset="0"/>
              </a:rPr>
              <a:t>San Diego (47’)</a:t>
            </a:r>
          </a:p>
          <a:p>
            <a:pPr>
              <a:lnSpc>
                <a:spcPct val="90000"/>
              </a:lnSpc>
              <a:buNone/>
            </a:pPr>
            <a:endParaRPr lang="en-US" sz="1800" b="1" dirty="0" smtClean="0">
              <a:latin typeface="Arial" pitchFamily="34" charset="0"/>
              <a:cs typeface="Arial" pitchFamily="34" charset="0"/>
            </a:endParaRPr>
          </a:p>
          <a:p>
            <a:pPr>
              <a:lnSpc>
                <a:spcPct val="90000"/>
              </a:lnSpc>
              <a:buNone/>
            </a:pPr>
            <a:endParaRPr lang="en-US" sz="1800" b="1" dirty="0" smtClean="0">
              <a:latin typeface="Arial" pitchFamily="34" charset="0"/>
              <a:cs typeface="Arial" pitchFamily="34" charset="0"/>
            </a:endParaRPr>
          </a:p>
        </p:txBody>
      </p:sp>
      <p:sp>
        <p:nvSpPr>
          <p:cNvPr id="4" name="TextBox 3"/>
          <p:cNvSpPr txBox="1"/>
          <p:nvPr/>
        </p:nvSpPr>
        <p:spPr>
          <a:xfrm>
            <a:off x="3810000" y="4876800"/>
            <a:ext cx="3581400" cy="1615827"/>
          </a:xfrm>
          <a:prstGeom prst="rect">
            <a:avLst/>
          </a:prstGeom>
          <a:noFill/>
        </p:spPr>
        <p:txBody>
          <a:bodyPr wrap="square" rtlCol="0">
            <a:spAutoFit/>
          </a:bodyPr>
          <a:lstStyle/>
          <a:p>
            <a:pPr>
              <a:lnSpc>
                <a:spcPct val="90000"/>
              </a:lnSpc>
            </a:pPr>
            <a:r>
              <a:rPr lang="en-US" sz="2000" dirty="0" smtClean="0">
                <a:latin typeface="Arial" pitchFamily="34" charset="0"/>
                <a:cs typeface="Arial" pitchFamily="34" charset="0"/>
              </a:rPr>
              <a:t>GULF COAST</a:t>
            </a:r>
          </a:p>
          <a:p>
            <a:pPr algn="l">
              <a:lnSpc>
                <a:spcPct val="90000"/>
              </a:lnSpc>
            </a:pPr>
            <a:r>
              <a:rPr lang="en-US" sz="1800" dirty="0" smtClean="0">
                <a:latin typeface="Arial" pitchFamily="34" charset="0"/>
                <a:cs typeface="Arial" pitchFamily="34" charset="0"/>
              </a:rPr>
              <a:t> Mobile</a:t>
            </a:r>
          </a:p>
          <a:p>
            <a:pPr algn="l">
              <a:lnSpc>
                <a:spcPct val="90000"/>
              </a:lnSpc>
            </a:pPr>
            <a:r>
              <a:rPr lang="en-US" sz="1800" dirty="0" smtClean="0">
                <a:latin typeface="Arial" pitchFamily="34" charset="0"/>
                <a:cs typeface="Arial" pitchFamily="34" charset="0"/>
              </a:rPr>
              <a:t> New Orleans</a:t>
            </a:r>
          </a:p>
          <a:p>
            <a:pPr algn="l">
              <a:lnSpc>
                <a:spcPct val="90000"/>
              </a:lnSpc>
            </a:pPr>
            <a:r>
              <a:rPr lang="en-US" sz="1800" dirty="0" smtClean="0">
                <a:latin typeface="Arial" pitchFamily="34" charset="0"/>
                <a:cs typeface="Arial" pitchFamily="34" charset="0"/>
              </a:rPr>
              <a:t> Houston/Galveston/Texas City</a:t>
            </a:r>
          </a:p>
          <a:p>
            <a:pPr algn="l">
              <a:lnSpc>
                <a:spcPct val="90000"/>
              </a:lnSpc>
            </a:pPr>
            <a:r>
              <a:rPr lang="en-US" sz="1800" dirty="0" smtClean="0">
                <a:latin typeface="Arial" pitchFamily="34" charset="0"/>
                <a:cs typeface="Arial" pitchFamily="34" charset="0"/>
              </a:rPr>
              <a:t> Corpus Christi</a:t>
            </a:r>
          </a:p>
          <a:p>
            <a:pPr algn="l">
              <a:lnSpc>
                <a:spcPct val="90000"/>
              </a:lnSpc>
            </a:pPr>
            <a:r>
              <a:rPr lang="en-US" sz="1800" b="0" dirty="0" smtClean="0">
                <a:latin typeface="Arial" pitchFamily="34" charset="0"/>
                <a:cs typeface="Arial" pitchFamily="34" charset="0"/>
              </a:rPr>
              <a:t> </a:t>
            </a:r>
            <a:r>
              <a:rPr lang="en-US" sz="1800" dirty="0" smtClean="0">
                <a:latin typeface="Arial" pitchFamily="34" charset="0"/>
                <a:cs typeface="Arial" pitchFamily="34" charset="0"/>
              </a:rPr>
              <a:t>Freeport</a:t>
            </a:r>
            <a:endParaRPr lang="en-US" sz="2400" dirty="0"/>
          </a:p>
        </p:txBody>
      </p:sp>
      <p:sp>
        <p:nvSpPr>
          <p:cNvPr id="5" name="TextBox 4"/>
          <p:cNvSpPr txBox="1"/>
          <p:nvPr/>
        </p:nvSpPr>
        <p:spPr>
          <a:xfrm>
            <a:off x="6553200" y="3124200"/>
            <a:ext cx="2590800" cy="1800493"/>
          </a:xfrm>
          <a:prstGeom prst="rect">
            <a:avLst/>
          </a:prstGeom>
          <a:noFill/>
        </p:spPr>
        <p:txBody>
          <a:bodyPr wrap="square" rtlCol="0">
            <a:spAutoFit/>
          </a:bodyPr>
          <a:lstStyle/>
          <a:p>
            <a:pPr>
              <a:lnSpc>
                <a:spcPct val="90000"/>
              </a:lnSpc>
            </a:pPr>
            <a:r>
              <a:rPr lang="en-US" sz="2000" dirty="0" smtClean="0">
                <a:latin typeface="Arial" pitchFamily="34" charset="0"/>
                <a:cs typeface="Arial" pitchFamily="34" charset="0"/>
              </a:rPr>
              <a:t>EAST COAST</a:t>
            </a:r>
          </a:p>
          <a:p>
            <a:pPr algn="l">
              <a:lnSpc>
                <a:spcPct val="90000"/>
              </a:lnSpc>
            </a:pPr>
            <a:r>
              <a:rPr lang="en-US" sz="1800" dirty="0" smtClean="0">
                <a:latin typeface="Arial" pitchFamily="34" charset="0"/>
                <a:cs typeface="Arial" pitchFamily="34" charset="0"/>
              </a:rPr>
              <a:t> NY/NJ (50’ underway)</a:t>
            </a:r>
          </a:p>
          <a:p>
            <a:pPr algn="l">
              <a:lnSpc>
                <a:spcPct val="90000"/>
              </a:lnSpc>
            </a:pPr>
            <a:r>
              <a:rPr lang="en-US" sz="1800" dirty="0" smtClean="0">
                <a:latin typeface="Arial" pitchFamily="34" charset="0"/>
                <a:cs typeface="Arial" pitchFamily="34" charset="0"/>
              </a:rPr>
              <a:t> Baltimore (50’)</a:t>
            </a:r>
          </a:p>
          <a:p>
            <a:pPr algn="l">
              <a:lnSpc>
                <a:spcPct val="90000"/>
              </a:lnSpc>
            </a:pPr>
            <a:r>
              <a:rPr lang="en-US" sz="1800" dirty="0" smtClean="0">
                <a:latin typeface="Arial" pitchFamily="34" charset="0"/>
                <a:cs typeface="Arial" pitchFamily="34" charset="0"/>
              </a:rPr>
              <a:t> Hampton Roads (50’)</a:t>
            </a:r>
          </a:p>
          <a:p>
            <a:pPr algn="l">
              <a:lnSpc>
                <a:spcPct val="90000"/>
              </a:lnSpc>
            </a:pPr>
            <a:r>
              <a:rPr lang="en-US" sz="1800" dirty="0" smtClean="0">
                <a:latin typeface="Arial" pitchFamily="34" charset="0"/>
                <a:cs typeface="Arial" pitchFamily="34" charset="0"/>
              </a:rPr>
              <a:t> Charleston</a:t>
            </a:r>
          </a:p>
          <a:p>
            <a:pPr algn="l">
              <a:lnSpc>
                <a:spcPct val="90000"/>
              </a:lnSpc>
            </a:pPr>
            <a:r>
              <a:rPr lang="en-US" sz="1800" dirty="0" smtClean="0">
                <a:latin typeface="Arial" pitchFamily="34" charset="0"/>
                <a:cs typeface="Arial" pitchFamily="34" charset="0"/>
              </a:rPr>
              <a:t> Morehead City</a:t>
            </a:r>
          </a:p>
          <a:p>
            <a:endParaRPr lang="en-US" sz="1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FFFFFF"/>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8B740D80F76E42828B227CA45322F5" ma:contentTypeVersion="0" ma:contentTypeDescription="Create a new document." ma:contentTypeScope="" ma:versionID="478494086f6bbfcce8d7e71f3b3bbf6a">
  <xsd:schema xmlns:xsd="http://www.w3.org/2001/XMLSchema" xmlns:p="http://schemas.microsoft.com/office/2006/metadata/properties" targetNamespace="http://schemas.microsoft.com/office/2006/metadata/properties" ma:root="true" ma:fieldsID="015ca74f225c0f61673cd24d6882ce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D7E5917-E643-4EB5-BEAC-D2D5E8730A5D}">
  <ds:schemaRefs>
    <ds:schemaRef ds:uri="http://schemas.microsoft.com/sharepoint/v3/contenttype/forms"/>
  </ds:schemaRefs>
</ds:datastoreItem>
</file>

<file path=customXml/itemProps2.xml><?xml version="1.0" encoding="utf-8"?>
<ds:datastoreItem xmlns:ds="http://schemas.openxmlformats.org/officeDocument/2006/customXml" ds:itemID="{1A94999F-5C50-493A-866C-1EC954258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3DD524D-8DA5-4C05-8BCF-FF17AD9508D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62325</TotalTime>
  <Words>2784</Words>
  <Application>Microsoft Office PowerPoint</Application>
  <PresentationFormat>On-screen Show (4:3)</PresentationFormat>
  <Paragraphs>536</Paragraphs>
  <Slides>28</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Default Design</vt:lpstr>
      <vt:lpstr>Custom Design</vt:lpstr>
      <vt:lpstr>1_Default Design</vt:lpstr>
      <vt:lpstr>Photo Editor Photo</vt:lpstr>
      <vt:lpstr>Navigation Program Overview</vt:lpstr>
      <vt:lpstr>Topics</vt:lpstr>
      <vt:lpstr>Corps Navigation Mission  </vt:lpstr>
      <vt:lpstr>USACE Navigation Assets</vt:lpstr>
      <vt:lpstr>Administration Objectives</vt:lpstr>
      <vt:lpstr>Navigation Funding – Pres Budget  ($million)</vt:lpstr>
      <vt:lpstr>FY12 O&amp;M Budget Coastal Navigation </vt:lpstr>
      <vt:lpstr>Coastal Navigation  Capital Investment Program  </vt:lpstr>
      <vt:lpstr>Ready for the Panama Canal: US Harbors 45’ or Greater</vt:lpstr>
      <vt:lpstr>Coastal Navigation Channel Performance</vt:lpstr>
      <vt:lpstr>Coastal Navigation Initiatives</vt:lpstr>
      <vt:lpstr>Coastal Nav Future</vt:lpstr>
      <vt:lpstr>FY12 O&amp;M Budget Inland Navigation </vt:lpstr>
      <vt:lpstr>Inland Navigation  Capital Investment Program  </vt:lpstr>
      <vt:lpstr> Navigation Performance</vt:lpstr>
      <vt:lpstr>Inland Navigation Initiatives</vt:lpstr>
      <vt:lpstr>Which Way for IMTS?</vt:lpstr>
      <vt:lpstr>Navigation Topics</vt:lpstr>
      <vt:lpstr>Coastal Nav Investment Plan</vt:lpstr>
      <vt:lpstr>Planning Program Trends</vt:lpstr>
      <vt:lpstr>Navigation Studies - Strategic Failure??</vt:lpstr>
      <vt:lpstr>Remaining Relevant</vt:lpstr>
      <vt:lpstr>WRDA</vt:lpstr>
      <vt:lpstr>Contributed Funds</vt:lpstr>
      <vt:lpstr>Slide 25</vt:lpstr>
      <vt:lpstr>Slide 26</vt:lpstr>
      <vt:lpstr>Key Points</vt:lpstr>
      <vt:lpstr>Summary</vt:lpstr>
    </vt:vector>
  </TitlesOfParts>
  <Company>US Army Corps of Engineers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Program Overview: 16 May 2011</dc:title>
  <dc:creator>Beth Rinker</dc:creator>
  <cp:lastModifiedBy>u4evivld</cp:lastModifiedBy>
  <cp:revision>4078</cp:revision>
  <cp:lastPrinted>2001-07-24T12:28:00Z</cp:lastPrinted>
  <dcterms:created xsi:type="dcterms:W3CDTF">2011-04-23T17:42:14Z</dcterms:created>
  <dcterms:modified xsi:type="dcterms:W3CDTF">2011-06-01T15:21:32Z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0x010100E78B740D80F76E42828B227CA45322F5</vt:lpwstr>
  </property>
</Properties>
</file>